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847" r:id="rId2"/>
  </p:sldMasterIdLst>
  <p:notesMasterIdLst>
    <p:notesMasterId r:id="rId38"/>
  </p:notesMasterIdLst>
  <p:handoutMasterIdLst>
    <p:handoutMasterId r:id="rId39"/>
  </p:handoutMasterIdLst>
  <p:sldIdLst>
    <p:sldId id="258" r:id="rId3"/>
    <p:sldId id="256" r:id="rId4"/>
    <p:sldId id="335" r:id="rId5"/>
    <p:sldId id="344" r:id="rId6"/>
    <p:sldId id="337" r:id="rId7"/>
    <p:sldId id="266" r:id="rId8"/>
    <p:sldId id="267" r:id="rId9"/>
    <p:sldId id="268" r:id="rId10"/>
    <p:sldId id="269" r:id="rId11"/>
    <p:sldId id="270" r:id="rId12"/>
    <p:sldId id="271" r:id="rId13"/>
    <p:sldId id="341" r:id="rId14"/>
    <p:sldId id="342" r:id="rId15"/>
    <p:sldId id="316" r:id="rId16"/>
    <p:sldId id="339" r:id="rId17"/>
    <p:sldId id="292" r:id="rId18"/>
    <p:sldId id="320" r:id="rId19"/>
    <p:sldId id="323" r:id="rId20"/>
    <p:sldId id="340" r:id="rId21"/>
    <p:sldId id="325" r:id="rId22"/>
    <p:sldId id="326" r:id="rId23"/>
    <p:sldId id="345" r:id="rId24"/>
    <p:sldId id="328" r:id="rId25"/>
    <p:sldId id="346" r:id="rId26"/>
    <p:sldId id="347" r:id="rId27"/>
    <p:sldId id="348" r:id="rId28"/>
    <p:sldId id="356" r:id="rId29"/>
    <p:sldId id="350" r:id="rId30"/>
    <p:sldId id="351" r:id="rId31"/>
    <p:sldId id="352" r:id="rId32"/>
    <p:sldId id="353" r:id="rId33"/>
    <p:sldId id="354" r:id="rId34"/>
    <p:sldId id="355" r:id="rId35"/>
    <p:sldId id="358" r:id="rId36"/>
    <p:sldId id="357" r:id="rId37"/>
  </p:sldIdLst>
  <p:sldSz cx="9144000" cy="6858000" type="screen4x3"/>
  <p:notesSz cx="6794500" cy="9921875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85">
          <p15:clr>
            <a:srgbClr val="A4A3A4"/>
          </p15:clr>
        </p15:guide>
        <p15:guide id="2" pos="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5A1E"/>
    <a:srgbClr val="B07241"/>
    <a:srgbClr val="C4BD97"/>
    <a:srgbClr val="595337"/>
    <a:srgbClr val="5E583C"/>
    <a:srgbClr val="3F0441"/>
    <a:srgbClr val="C0C682"/>
    <a:srgbClr val="AEA2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9" autoAdjust="0"/>
    <p:restoredTop sz="95460" autoAdjust="0"/>
  </p:normalViewPr>
  <p:slideViewPr>
    <p:cSldViewPr snapToObjects="1">
      <p:cViewPr varScale="1">
        <p:scale>
          <a:sx n="108" d="100"/>
          <a:sy n="108" d="100"/>
        </p:scale>
        <p:origin x="1512" y="96"/>
      </p:cViewPr>
      <p:guideLst>
        <p:guide orient="horz" pos="3385"/>
        <p:guide pos="204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8AE87ED-CE56-47D7-896D-B019A3EC93CD}" type="datetimeFigureOut">
              <a:rPr lang="en-US"/>
              <a:pPr>
                <a:defRPr/>
              </a:pPr>
              <a:t>11/15/2016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3400"/>
            <a:ext cx="2944813" cy="496888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0" y="9423400"/>
            <a:ext cx="2944813" cy="496888"/>
          </a:xfrm>
          <a:prstGeom prst="rect">
            <a:avLst/>
          </a:prstGeom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A326D07-F041-4DA3-8CB6-A5260F491A4B}" type="slidenum">
              <a:rPr lang="en-GB" altLang="mk-MK"/>
              <a:pPr>
                <a:defRPr/>
              </a:pPr>
              <a:t>‹#›</a:t>
            </a:fld>
            <a:endParaRPr lang="en-GB" altLang="mk-MK"/>
          </a:p>
        </p:txBody>
      </p:sp>
    </p:spTree>
    <p:extLst>
      <p:ext uri="{BB962C8B-B14F-4D97-AF65-F5344CB8AC3E}">
        <p14:creationId xmlns:p14="http://schemas.microsoft.com/office/powerpoint/2010/main" val="4332466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394" tIns="45697" rIns="91394" bIns="45697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93EF63B-8F4C-40B8-BBF3-A0AA90CDFD38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4" tIns="45697" rIns="91394" bIns="45697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3288"/>
            <a:ext cx="5435600" cy="4464050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3400"/>
            <a:ext cx="2944813" cy="496888"/>
          </a:xfrm>
          <a:prstGeom prst="rect">
            <a:avLst/>
          </a:prstGeom>
        </p:spPr>
        <p:txBody>
          <a:bodyPr vert="horz" lIns="91394" tIns="45697" rIns="91394" bIns="45697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23400"/>
            <a:ext cx="2944813" cy="496888"/>
          </a:xfrm>
          <a:prstGeom prst="rect">
            <a:avLst/>
          </a:prstGeom>
        </p:spPr>
        <p:txBody>
          <a:bodyPr vert="horz" wrap="square" lIns="91394" tIns="45697" rIns="91394" bIns="45697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E36C96-0F98-498E-861F-CA5B1402C356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42665336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E0DCC3-10E2-4C0A-B0B0-30E19D277CC5}" type="slidenum">
              <a:rPr lang="en-GB" altLang="mk-MK" smtClean="0"/>
              <a:pPr>
                <a:spcBef>
                  <a:spcPct val="0"/>
                </a:spcBef>
              </a:pPr>
              <a:t>3</a:t>
            </a:fld>
            <a:endParaRPr lang="en-GB" altLang="mk-MK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Company background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Point out the BENEFIT to you and them as you go through this slide</a:t>
            </a:r>
          </a:p>
        </p:txBody>
      </p:sp>
    </p:spTree>
    <p:extLst>
      <p:ext uri="{BB962C8B-B14F-4D97-AF65-F5344CB8AC3E}">
        <p14:creationId xmlns:p14="http://schemas.microsoft.com/office/powerpoint/2010/main" val="256656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BFBD3A7-4D80-4404-98BA-A7C0C975D5AF}" type="slidenum">
              <a:rPr lang="en-GB" altLang="mk-MK" smtClean="0"/>
              <a:pPr>
                <a:spcBef>
                  <a:spcPct val="0"/>
                </a:spcBef>
              </a:pPr>
              <a:t>5</a:t>
            </a:fld>
            <a:endParaRPr lang="en-GB" altLang="mk-MK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The company asks you to generate a turnover of 4CC, or around £500 per month.</a:t>
            </a:r>
          </a:p>
          <a:p>
            <a:pPr eaLnBrk="1" hangingPunct="1">
              <a:spcBef>
                <a:spcPct val="0"/>
              </a:spcBef>
            </a:pPr>
            <a:endParaRPr lang="en-GB" altLang="en-US" smtClean="0"/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Stress the importance of starting off aiming for 4CC – don’t wait until you get a team – you will enjoy greater personal bonus and retail profit if you do 4CC from the start</a:t>
            </a:r>
          </a:p>
        </p:txBody>
      </p:sp>
    </p:spTree>
    <p:extLst>
      <p:ext uri="{BB962C8B-B14F-4D97-AF65-F5344CB8AC3E}">
        <p14:creationId xmlns:p14="http://schemas.microsoft.com/office/powerpoint/2010/main" val="22498840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CF273C-BE7B-46A5-A7D9-D4737CEE6319}" type="slidenum">
              <a:rPr lang="en-GB" altLang="mk-MK" smtClean="0"/>
              <a:pPr>
                <a:spcBef>
                  <a:spcPct val="0"/>
                </a:spcBef>
              </a:pPr>
              <a:t>12</a:t>
            </a:fld>
            <a:endParaRPr lang="en-GB" altLang="mk-MK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smtClean="0"/>
          </a:p>
        </p:txBody>
      </p:sp>
    </p:spTree>
    <p:extLst>
      <p:ext uri="{BB962C8B-B14F-4D97-AF65-F5344CB8AC3E}">
        <p14:creationId xmlns:p14="http://schemas.microsoft.com/office/powerpoint/2010/main" val="1446397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61465A5-BA5F-42A1-A0E7-FC4CB9105200}" type="slidenum">
              <a:rPr lang="en-GB" altLang="mk-MK" smtClean="0"/>
              <a:pPr>
                <a:spcBef>
                  <a:spcPct val="0"/>
                </a:spcBef>
              </a:pPr>
              <a:t>15</a:t>
            </a:fld>
            <a:endParaRPr lang="en-GB" altLang="mk-MK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GB" altLang="en-US" smtClean="0"/>
              <a:t>Before proceeding with the slide – on flip chart go around the room asking again what people want from FLP – remind them of the introductions.</a:t>
            </a:r>
          </a:p>
          <a:p>
            <a:pPr eaLnBrk="1" hangingPunct="1">
              <a:spcBef>
                <a:spcPct val="0"/>
              </a:spcBef>
            </a:pPr>
            <a:r>
              <a:rPr lang="en-GB" altLang="en-US" smtClean="0"/>
              <a:t>Then click to start the slide, and talk to any not already on the flip chart – encourage them to write in the book THEIR why</a:t>
            </a:r>
          </a:p>
        </p:txBody>
      </p:sp>
    </p:spTree>
    <p:extLst>
      <p:ext uri="{BB962C8B-B14F-4D97-AF65-F5344CB8AC3E}">
        <p14:creationId xmlns:p14="http://schemas.microsoft.com/office/powerpoint/2010/main" val="2066205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279E7F-0D0E-45EF-B5F7-F75E171113E9}" type="slidenum">
              <a:rPr lang="en-GB" altLang="mk-MK" smtClean="0"/>
              <a:pPr>
                <a:spcBef>
                  <a:spcPct val="0"/>
                </a:spcBef>
              </a:pPr>
              <a:t>19</a:t>
            </a:fld>
            <a:endParaRPr lang="en-GB" altLang="mk-MK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bg-BG" altLang="en-US" smtClean="0"/>
          </a:p>
        </p:txBody>
      </p:sp>
    </p:spTree>
    <p:extLst>
      <p:ext uri="{BB962C8B-B14F-4D97-AF65-F5344CB8AC3E}">
        <p14:creationId xmlns:p14="http://schemas.microsoft.com/office/powerpoint/2010/main" val="2565917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mk-MK" altLang="mk-MK" smtClean="0"/>
              <a:t> 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12F4CB5-6226-4B84-9E81-D0156C5CB901}" type="slidenum">
              <a:rPr lang="en-US" altLang="mk-MK" smtClean="0">
                <a:latin typeface="Calibri" panose="020F0502020204030204" pitchFamily="34" charset="0"/>
              </a:rPr>
              <a:pPr/>
              <a:t>32</a:t>
            </a:fld>
            <a:endParaRPr lang="en-US" altLang="mk-MK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96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st_Master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63FE66D-A2ED-431D-B1D0-11D610310073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9440347-A979-4FFC-844C-5D2FBC8A3C2E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183150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7E0F007-6C71-4AB0-BBCE-162F595B5E22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E40D4BF-A5B0-406F-8FCB-492380F5E076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2344015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1B75E4-83D3-4C91-9F14-822C0FB841CC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56C7F9C-FE46-47FE-89A1-65FE1D1FE463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59607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ast_Master.t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507570F2-9A9A-4A31-8D6A-178C804AD555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61F7DA-6F83-475C-9F53-6391E2AD3C02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11403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6DD6C3D7-CFAB-4561-BAF7-0E0932FE726A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6DE16-7EB7-4068-97EB-FBEAA79444D2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630950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28F8E3BD-996A-4A0C-A55D-6E26884F6D00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C0E0F4-2533-485B-BFC4-BAD9230596BA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2524876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1E61CDBF-C434-43FD-99E3-0CEAD1E74092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E5157EF-5BB9-4025-9F35-658B95FA0D44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4235330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7A80DC19-327C-418A-83EC-D98EEA4A70C9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FEBBE2-DD8C-4ADE-935C-4B7953C2904B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875238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3206AA51-EDFA-4EA3-A464-1886AB3434ED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5970B9B-0DFA-4E9C-8027-A81034EF7931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9735189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14099153-60A9-47CC-AA86-697621C8DE0F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6FCD7EF-537E-4E19-9E9C-51BF0D3654D0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994039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A0377B5B-41B3-4F1D-AD9D-65E17EE5AE91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8915DC2-2EEC-44C4-A4F0-909B9227605C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443815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F77AC48-F5B5-451E-B05A-D78A04F6B673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4867DC2-1A02-4D84-987B-B8C97D6821CD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4229434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4FF61CC0-71BF-46E4-B2C3-A30352059E32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FEEE058-BA50-4FD6-A84C-C962B476AB66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605128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1661F84F-7B8B-4E8D-B7CE-D2E4673C1F68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F0C0081-C2C0-46C1-BB8F-1B1CB873492B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3549644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fld id="{859B1487-AF0E-43F3-9A31-2CDABCF78201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solidFill>
                  <a:prstClr val="black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776A32C-C104-47CC-AE4B-3BE1E7A3620C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1913939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54F0F65-8453-4853-A729-FDE07843E5D3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DF73671-1EF3-4063-B296-C7D1852658F2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885395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323A86-2785-4B37-85F5-3C683A4D1F68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55014B2-A785-4A90-94E0-F9191C61403B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1858211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52B544A-6795-41BA-AE76-D98EBF37244C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1ED7F0F-7FA6-4A3C-BB9C-5E50C007ED85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149753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8AA5183-1578-461B-B554-9D0A653983F0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8CF710A-0CFD-48C8-BFA3-11B846721187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382752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1A47665-8A27-4991-8D5C-649C91A3BDB3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2F868E9-AF0B-44BF-9B82-5A21938208B3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7816803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3AF6388-B7D3-4096-8221-55B75A560D99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43C93580-6CA2-402B-872A-AAAA3A75DA3B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31903339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2F4F418-2CBF-458E-A33B-A098CD3AFFAA}" type="datetimeFigureOut">
              <a:rPr lang="en-US"/>
              <a:pPr>
                <a:defRPr/>
              </a:pPr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092CBDF1-B518-4FF1-B79E-6E5E5B5C0F00}" type="slidenum">
              <a:rPr lang="en-US" altLang="mk-MK"/>
              <a:pPr>
                <a:defRPr/>
              </a:pPr>
              <a:t>‹#›</a:t>
            </a:fld>
            <a:endParaRPr lang="en-US" altLang="mk-MK"/>
          </a:p>
        </p:txBody>
      </p:sp>
    </p:spTree>
    <p:extLst>
      <p:ext uri="{BB962C8B-B14F-4D97-AF65-F5344CB8AC3E}">
        <p14:creationId xmlns:p14="http://schemas.microsoft.com/office/powerpoint/2010/main" val="544922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ast_Master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1" r:id="rId1"/>
    <p:sldLayoutId id="2147484102" r:id="rId2"/>
    <p:sldLayoutId id="2147484103" r:id="rId3"/>
    <p:sldLayoutId id="2147484104" r:id="rId4"/>
    <p:sldLayoutId id="2147484105" r:id="rId5"/>
    <p:sldLayoutId id="2147484106" r:id="rId6"/>
    <p:sldLayoutId id="2147484107" r:id="rId7"/>
    <p:sldLayoutId id="2147484108" r:id="rId8"/>
    <p:sldLayoutId id="2147484109" r:id="rId9"/>
    <p:sldLayoutId id="2147484110" r:id="rId10"/>
    <p:sldLayoutId id="2147484111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ast_Master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2" r:id="rId1"/>
    <p:sldLayoutId id="2147484113" r:id="rId2"/>
    <p:sldLayoutId id="2147484114" r:id="rId3"/>
    <p:sldLayoutId id="2147484115" r:id="rId4"/>
    <p:sldLayoutId id="2147484116" r:id="rId5"/>
    <p:sldLayoutId id="2147484117" r:id="rId6"/>
    <p:sldLayoutId id="2147484118" r:id="rId7"/>
    <p:sldLayoutId id="2147484119" r:id="rId8"/>
    <p:sldLayoutId id="2147484120" r:id="rId9"/>
    <p:sldLayoutId id="2147484121" r:id="rId10"/>
    <p:sldLayoutId id="214748412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www.flp.bg/" TargetMode="External"/><Relationship Id="rId7" Type="http://schemas.openxmlformats.org/officeDocument/2006/relationships/hyperlink" Target="http://www.discoverforever.com/training-resources/training-bulgarian.php?tab=0#TabbedPanels1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hyperlink" Target="http://www.flp.bg/bg/Distributors_Distr_Training_bg.htm" TargetMode="External"/><Relationship Id="rId4" Type="http://schemas.openxmlformats.org/officeDocument/2006/relationships/hyperlink" Target="http://www.discoverforever.com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opportunityBG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marketingPlanBG1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comboPackB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topten2010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CompensationPlanB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p.bg/bg/dl/presentations/over2010b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" Type="http://schemas.openxmlformats.org/officeDocument/2006/relationships/image" Target="../media/image36.png"/><Relationship Id="rId21" Type="http://schemas.openxmlformats.org/officeDocument/2006/relationships/image" Target="../media/image54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2" Type="http://schemas.openxmlformats.org/officeDocument/2006/relationships/image" Target="../media/image35.jpeg"/><Relationship Id="rId16" Type="http://schemas.openxmlformats.org/officeDocument/2006/relationships/image" Target="../media/image49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10" Type="http://schemas.openxmlformats.org/officeDocument/2006/relationships/image" Target="../media/image43.pn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over Fa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6399213" y="1252538"/>
            <a:ext cx="2016125" cy="395287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6804025" y="825500"/>
            <a:ext cx="1781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843213" y="5454650"/>
            <a:ext cx="6049962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660066"/>
                </a:solidFill>
                <a:latin typeface="MAC C Swiss" panose="020B7200000000000000" pitchFamily="34" charset="0"/>
              </a:rPr>
              <a:t>Gradewe na uspe{en biznis</a:t>
            </a:r>
            <a:endParaRPr lang="en-US" altLang="en-US" sz="320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ubtitle 2"/>
          <p:cNvSpPr txBox="1">
            <a:spLocks/>
          </p:cNvSpPr>
          <p:nvPr/>
        </p:nvSpPr>
        <p:spPr bwMode="auto">
          <a:xfrm>
            <a:off x="4500563" y="2133600"/>
            <a:ext cx="4392612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20000"/>
              </a:spcBef>
            </a:pP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Senior Menaxer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2 (</a:t>
            </a:r>
            <a:r>
              <a:rPr lang="bg-BG" altLang="en-US" sz="1400">
                <a:cs typeface="Arial" panose="020B0604020202020204" pitchFamily="34" charset="0"/>
              </a:rPr>
              <a:t>до</a:t>
            </a:r>
            <a:r>
              <a:rPr lang="en-GB" altLang="en-US" sz="1400">
                <a:cs typeface="Arial" panose="020B0604020202020204" pitchFamily="34" charset="0"/>
              </a:rPr>
              <a:t> 4)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li~no sponzorirani Menaxeri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25000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 –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60000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+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godi{no</a:t>
            </a:r>
            <a:endParaRPr lang="en-GB" altLang="en-US" sz="1400">
              <a:cs typeface="Arial" panose="020B06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endParaRPr lang="mk-MK" altLang="en-US" sz="1400">
              <a:solidFill>
                <a:srgbClr val="461F4C"/>
              </a:solidFill>
              <a:latin typeface="MAC C Swiss" panose="020B7200000000000000" pitchFamily="34" charset="0"/>
              <a:cs typeface="Arial Bold" panose="020B07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Soaring Menaxer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5 (do 8) li~no sponzorirani Menaxeri</a:t>
            </a:r>
            <a:r>
              <a:rPr lang="en-GB" altLang="en-US" sz="1400"/>
              <a:t> 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40000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 –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100000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+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godi{no</a:t>
            </a:r>
            <a:endParaRPr lang="en-GB" altLang="en-US" sz="1400">
              <a:cs typeface="Arial" panose="020B06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endParaRPr lang="mk-MK" altLang="en-US" sz="1400">
              <a:solidFill>
                <a:srgbClr val="461F4C"/>
              </a:solidFill>
              <a:latin typeface="MAC C Swiss" panose="020B7200000000000000" pitchFamily="34" charset="0"/>
              <a:cs typeface="Arial Bold" panose="020B07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Menaxer</a:t>
            </a:r>
            <a:r>
              <a:rPr lang="bg-BG" altLang="en-US" sz="1400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“</a:t>
            </a: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Safir</a:t>
            </a:r>
            <a:r>
              <a:rPr lang="bg-BG" altLang="en-US" sz="1400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”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9 (do 16) li~no sponzorirani Menaxeri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75000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 –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150000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+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godi{no</a:t>
            </a:r>
            <a:endParaRPr lang="en-GB" altLang="en-US" sz="1400">
              <a:cs typeface="Arial" panose="020B06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endParaRPr lang="mk-MK" altLang="en-US" sz="1400">
              <a:solidFill>
                <a:srgbClr val="461F4C"/>
              </a:solidFill>
              <a:latin typeface="MAC C Swiss" panose="020B7200000000000000" pitchFamily="34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</a:rPr>
              <a:t>Menaxer</a:t>
            </a:r>
            <a:r>
              <a:rPr lang="bg-BG" altLang="en-US" sz="1400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“</a:t>
            </a: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Dijamant-safir</a:t>
            </a:r>
            <a:r>
              <a:rPr lang="bg-BG" altLang="en-US" sz="1400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”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17 (do 24) li~no sponzorirani Menaxeri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140000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 –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250000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+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godi{no</a:t>
            </a:r>
            <a:endParaRPr lang="en-GB" altLang="en-US" sz="1400">
              <a:cs typeface="Arial" panose="020B0604020202020204" pitchFamily="34" charset="0"/>
            </a:endParaRPr>
          </a:p>
          <a:p>
            <a:pPr algn="r" eaLnBrk="1" hangingPunct="1">
              <a:spcBef>
                <a:spcPct val="20000"/>
              </a:spcBef>
            </a:pP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Menaxer</a:t>
            </a:r>
            <a:r>
              <a:rPr lang="bg-BG" altLang="en-US" sz="1400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“</a:t>
            </a:r>
            <a:r>
              <a:rPr lang="en-US" altLang="en-US" sz="1400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Dijamant</a:t>
            </a:r>
            <a:r>
              <a:rPr lang="bg-BG" altLang="en-US" sz="1400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”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mk-MK" altLang="en-US" sz="1400">
                <a:cs typeface="Arial" panose="020B0604020202020204" pitchFamily="34" charset="0"/>
              </a:rPr>
              <a:t>50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+ li~no sponzorirani Menaxeri</a:t>
            </a:r>
            <a:r>
              <a:rPr lang="en-GB" altLang="en-US" sz="1400">
                <a:cs typeface="Arial" panose="020B0604020202020204" pitchFamily="34" charset="0"/>
              </a:rPr>
              <a:t/>
            </a:r>
            <a:br>
              <a:rPr lang="en-GB" altLang="en-US" sz="1400">
                <a:cs typeface="Arial" panose="020B0604020202020204" pitchFamily="34" charset="0"/>
              </a:rPr>
            </a:br>
            <a:r>
              <a:rPr lang="en-GB" altLang="en-US" sz="1400">
                <a:cs typeface="Arial" panose="020B0604020202020204" pitchFamily="34" charset="0"/>
              </a:rPr>
              <a:t>=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250000 </a:t>
            </a:r>
            <a:r>
              <a:rPr lang="en-US" altLang="en-US" sz="1400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r>
              <a:rPr lang="en-GB" altLang="en-US" sz="1400">
                <a:cs typeface="Arial" panose="020B0604020202020204" pitchFamily="34" charset="0"/>
              </a:rPr>
              <a:t> – </a:t>
            </a:r>
            <a:r>
              <a:rPr lang="en-US" altLang="en-US" sz="1400">
                <a:latin typeface="MAC C Swiss" panose="020B7200000000000000" pitchFamily="34" charset="0"/>
                <a:cs typeface="Arial" panose="020B0604020202020204" pitchFamily="34" charset="0"/>
              </a:rPr>
              <a:t>bez ograni~uvawa godi{no</a:t>
            </a:r>
            <a:endParaRPr lang="en-GB" altLang="en-US" sz="1400">
              <a:cs typeface="Arial" panose="020B06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914400" y="2260600"/>
            <a:ext cx="482600" cy="482600"/>
          </a:xfrm>
          <a:prstGeom prst="ellipse">
            <a:avLst/>
          </a:prstGeom>
          <a:solidFill>
            <a:srgbClr val="461F4C"/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3238" y="27940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  <a:effectLst>
            <a:outerShdw blurRad="40000" dist="22987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97000" y="2692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1651000" y="3365500"/>
            <a:ext cx="482600" cy="482600"/>
          </a:xfrm>
          <a:prstGeom prst="ellipse">
            <a:avLst/>
          </a:prstGeom>
          <a:solidFill>
            <a:srgbClr val="461F4C"/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952500" y="36068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333500" y="41275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943100" y="39243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565400" y="3759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501900" y="3124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565400" y="4724400"/>
            <a:ext cx="482600" cy="482600"/>
          </a:xfrm>
          <a:prstGeom prst="ellipse">
            <a:avLst/>
          </a:prstGeom>
          <a:solidFill>
            <a:srgbClr val="461F4C"/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714500" y="48006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498600" y="53848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1803400" y="5867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2387600" y="5994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2946400" y="5791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3327400" y="4394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3797300" y="46990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79800" y="56642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3937000" y="5232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25" name="Straight Connector 24"/>
          <p:cNvCxnSpPr>
            <a:endCxn id="7" idx="7"/>
          </p:cNvCxnSpPr>
          <p:nvPr/>
        </p:nvCxnSpPr>
        <p:spPr>
          <a:xfrm rot="5400000">
            <a:off x="885031" y="2594769"/>
            <a:ext cx="300038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8" idx="1"/>
          </p:cNvCxnSpPr>
          <p:nvPr/>
        </p:nvCxnSpPr>
        <p:spPr>
          <a:xfrm>
            <a:off x="1341438" y="2671763"/>
            <a:ext cx="127000" cy="920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0" idx="6"/>
          </p:cNvCxnSpPr>
          <p:nvPr/>
        </p:nvCxnSpPr>
        <p:spPr>
          <a:xfrm rot="10800000" flipV="1">
            <a:off x="1435100" y="3606800"/>
            <a:ext cx="401638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endCxn id="11" idx="7"/>
          </p:cNvCxnSpPr>
          <p:nvPr/>
        </p:nvCxnSpPr>
        <p:spPr>
          <a:xfrm rot="5400000">
            <a:off x="1598613" y="3905250"/>
            <a:ext cx="439738" cy="1476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endCxn id="12" idx="0"/>
          </p:cNvCxnSpPr>
          <p:nvPr/>
        </p:nvCxnSpPr>
        <p:spPr>
          <a:xfrm rot="16200000" flipH="1">
            <a:off x="1915319" y="3655219"/>
            <a:ext cx="317500" cy="22066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endCxn id="13" idx="1"/>
          </p:cNvCxnSpPr>
          <p:nvPr/>
        </p:nvCxnSpPr>
        <p:spPr>
          <a:xfrm>
            <a:off x="1963738" y="3606800"/>
            <a:ext cx="673100" cy="22383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endCxn id="14" idx="3"/>
          </p:cNvCxnSpPr>
          <p:nvPr/>
        </p:nvCxnSpPr>
        <p:spPr>
          <a:xfrm flipV="1">
            <a:off x="1963738" y="3535363"/>
            <a:ext cx="609600" cy="714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197100" y="4953000"/>
            <a:ext cx="609600" cy="1063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1976438" y="4953000"/>
            <a:ext cx="830262" cy="6397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>
            <a:stCxn id="18" idx="7"/>
          </p:cNvCxnSpPr>
          <p:nvPr/>
        </p:nvCxnSpPr>
        <p:spPr>
          <a:xfrm rot="5400000" flipH="1" flipV="1">
            <a:off x="2049463" y="5118100"/>
            <a:ext cx="985838" cy="6556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19" idx="0"/>
          </p:cNvCxnSpPr>
          <p:nvPr/>
        </p:nvCxnSpPr>
        <p:spPr>
          <a:xfrm rot="5400000" flipH="1" flipV="1">
            <a:off x="2282031" y="5406232"/>
            <a:ext cx="935037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20" idx="0"/>
          </p:cNvCxnSpPr>
          <p:nvPr/>
        </p:nvCxnSpPr>
        <p:spPr>
          <a:xfrm rot="16200000" flipV="1">
            <a:off x="2609850" y="5213350"/>
            <a:ext cx="838200" cy="3175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>
            <a:stCxn id="23" idx="1"/>
          </p:cNvCxnSpPr>
          <p:nvPr/>
        </p:nvCxnSpPr>
        <p:spPr>
          <a:xfrm rot="16200000" flipV="1">
            <a:off x="2819400" y="5003800"/>
            <a:ext cx="782638" cy="68103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stCxn id="24" idx="2"/>
          </p:cNvCxnSpPr>
          <p:nvPr/>
        </p:nvCxnSpPr>
        <p:spPr>
          <a:xfrm rot="10800000">
            <a:off x="2870200" y="4953000"/>
            <a:ext cx="1066800" cy="5207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stCxn id="22" idx="2"/>
          </p:cNvCxnSpPr>
          <p:nvPr/>
        </p:nvCxnSpPr>
        <p:spPr>
          <a:xfrm rot="10800000" flipV="1">
            <a:off x="2895600" y="4940300"/>
            <a:ext cx="901700" cy="127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21" idx="2"/>
          </p:cNvCxnSpPr>
          <p:nvPr/>
        </p:nvCxnSpPr>
        <p:spPr>
          <a:xfrm rot="10800000" flipV="1">
            <a:off x="2755900" y="4635500"/>
            <a:ext cx="571500" cy="2413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50" name="Title 1"/>
          <p:cNvSpPr txBox="1">
            <a:spLocks/>
          </p:cNvSpPr>
          <p:nvPr/>
        </p:nvSpPr>
        <p:spPr bwMode="auto">
          <a:xfrm>
            <a:off x="457200" y="9144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Mo`nosta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…</a:t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8951" name="Text Box 42"/>
          <p:cNvSpPr txBox="1">
            <a:spLocks noChangeArrowheads="1"/>
          </p:cNvSpPr>
          <p:nvPr/>
        </p:nvSpPr>
        <p:spPr bwMode="auto">
          <a:xfrm>
            <a:off x="5686425" y="6292850"/>
            <a:ext cx="18415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660066"/>
              </a:solidFill>
              <a:latin typeface="MAC C Swiss" panose="020B7200000000000000" pitchFamily="34" charset="0"/>
            </a:endParaRPr>
          </a:p>
        </p:txBody>
      </p:sp>
      <p:sp>
        <p:nvSpPr>
          <p:cNvPr id="38952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8953" name="TextBox 42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 txBox="1">
            <a:spLocks/>
          </p:cNvSpPr>
          <p:nvPr/>
        </p:nvSpPr>
        <p:spPr bwMode="auto">
          <a:xfrm>
            <a:off x="457200" y="9144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Mo`nosta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…</a:t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9939" name="Text Box 8"/>
          <p:cNvSpPr txBox="1">
            <a:spLocks noChangeArrowheads="1"/>
          </p:cNvSpPr>
          <p:nvPr/>
        </p:nvSpPr>
        <p:spPr bwMode="auto">
          <a:xfrm>
            <a:off x="5018088" y="6284913"/>
            <a:ext cx="37750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pic>
        <p:nvPicPr>
          <p:cNvPr id="39940" name="Inhaltsplatzhalter 3" descr="Rolf Kip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3" b="8713"/>
          <a:stretch>
            <a:fillRect/>
          </a:stretch>
        </p:blipFill>
        <p:spPr bwMode="auto">
          <a:xfrm>
            <a:off x="3521075" y="3284538"/>
            <a:ext cx="5165725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942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39943" name="Content Placeholder 2"/>
          <p:cNvSpPr txBox="1">
            <a:spLocks/>
          </p:cNvSpPr>
          <p:nvPr/>
        </p:nvSpPr>
        <p:spPr bwMode="auto">
          <a:xfrm>
            <a:off x="0" y="3370263"/>
            <a:ext cx="3584575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Чековите од програматат </a:t>
            </a:r>
            <a:r>
              <a:rPr lang="en-US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/>
            </a:r>
            <a:br>
              <a:rPr lang="en-US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en-US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Chairman’s Bonus 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се исплаќаат скоја година</a:t>
            </a:r>
            <a:b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на Глобалното рели. </a:t>
            </a:r>
            <a:b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Во 2014 г. тие имаа вредност од $22,5</a:t>
            </a:r>
            <a:r>
              <a:rPr lang="en-GB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bg-BG" altLang="bg-BG" sz="2000">
                <a:latin typeface="Arial Narrow" panose="020B0606020202030204" pitchFamily="34" charset="0"/>
                <a:cs typeface="Arial" panose="020B0604020202020204" pitchFamily="34" charset="0"/>
              </a:rPr>
              <a:t>милиони за цел свет</a:t>
            </a:r>
            <a:endParaRPr lang="en-GB" altLang="bg-BG" sz="2000"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p Arrow 18"/>
          <p:cNvSpPr/>
          <p:nvPr/>
        </p:nvSpPr>
        <p:spPr>
          <a:xfrm rot="14078785">
            <a:off x="2858294" y="4472782"/>
            <a:ext cx="642937" cy="857250"/>
          </a:xfrm>
          <a:prstGeom prst="upArrow">
            <a:avLst/>
          </a:prstGeom>
          <a:solidFill>
            <a:srgbClr val="461F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Up Arrow 17"/>
          <p:cNvSpPr/>
          <p:nvPr/>
        </p:nvSpPr>
        <p:spPr>
          <a:xfrm rot="7498635">
            <a:off x="4572794" y="4491832"/>
            <a:ext cx="642937" cy="857250"/>
          </a:xfrm>
          <a:prstGeom prst="upArrow">
            <a:avLst/>
          </a:prstGeom>
          <a:solidFill>
            <a:srgbClr val="461F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6" name="Up Arrow 15"/>
          <p:cNvSpPr/>
          <p:nvPr/>
        </p:nvSpPr>
        <p:spPr>
          <a:xfrm>
            <a:off x="3714750" y="3054350"/>
            <a:ext cx="642938" cy="857250"/>
          </a:xfrm>
          <a:prstGeom prst="upArrow">
            <a:avLst/>
          </a:prstGeom>
          <a:solidFill>
            <a:srgbClr val="461F4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82947" name="Oval 3"/>
          <p:cNvSpPr>
            <a:spLocks noChangeArrowheads="1"/>
          </p:cNvSpPr>
          <p:nvPr/>
        </p:nvSpPr>
        <p:spPr bwMode="auto">
          <a:xfrm>
            <a:off x="3429000" y="3840163"/>
            <a:ext cx="1214438" cy="1143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  <a:round/>
            <a:headEnd/>
            <a:tailEnd/>
          </a:ln>
          <a:effectLst>
            <a:outerShdw blurRad="50800" dist="22987" dir="2700000">
              <a:srgbClr val="000000">
                <a:alpha val="43000"/>
              </a:srgbClr>
            </a:outerShdw>
          </a:effec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bg-BG" b="1">
                <a:solidFill>
                  <a:srgbClr val="461F4C"/>
                </a:solidFill>
                <a:latin typeface="Arial" charset="0"/>
                <a:cs typeface="Arial" charset="0"/>
              </a:rPr>
              <a:t>Вие</a:t>
            </a:r>
            <a:endParaRPr lang="en-GB" b="1">
              <a:solidFill>
                <a:srgbClr val="461F4C"/>
              </a:solidFill>
              <a:latin typeface="Arial" charset="0"/>
              <a:cs typeface="Arial" charset="0"/>
            </a:endParaRPr>
          </a:p>
        </p:txBody>
      </p:sp>
      <p:sp>
        <p:nvSpPr>
          <p:cNvPr id="40966" name="Title 1"/>
          <p:cNvSpPr txBox="1">
            <a:spLocks/>
          </p:cNvSpPr>
          <p:nvPr/>
        </p:nvSpPr>
        <p:spPr bwMode="auto">
          <a:xfrm>
            <a:off x="357188" y="1025525"/>
            <a:ext cx="7772400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Klu~ni dejstva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967" name="Rectangle 19"/>
          <p:cNvSpPr>
            <a:spLocks noChangeArrowheads="1"/>
          </p:cNvSpPr>
          <p:nvPr/>
        </p:nvSpPr>
        <p:spPr bwMode="auto">
          <a:xfrm>
            <a:off x="3367088" y="2684463"/>
            <a:ext cx="1377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Proda`bi</a:t>
            </a:r>
            <a:endParaRPr lang="en-GB" altLang="en-US" b="1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40968" name="Rectangle 20"/>
          <p:cNvSpPr>
            <a:spLocks noChangeArrowheads="1"/>
          </p:cNvSpPr>
          <p:nvPr/>
        </p:nvSpPr>
        <p:spPr bwMode="auto">
          <a:xfrm>
            <a:off x="5497513" y="5078413"/>
            <a:ext cx="895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Obuka</a:t>
            </a:r>
            <a:endParaRPr lang="en-GB" altLang="en-US" b="1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40969" name="Rectangle 21"/>
          <p:cNvSpPr>
            <a:spLocks noChangeArrowheads="1"/>
          </p:cNvSpPr>
          <p:nvPr/>
        </p:nvSpPr>
        <p:spPr bwMode="auto">
          <a:xfrm>
            <a:off x="968375" y="5078413"/>
            <a:ext cx="1898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Sponzorirawe</a:t>
            </a:r>
            <a:endParaRPr lang="en-GB" altLang="en-US" b="1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40970" name="Text Box 12"/>
          <p:cNvSpPr txBox="1">
            <a:spLocks noChangeArrowheads="1"/>
          </p:cNvSpPr>
          <p:nvPr/>
        </p:nvSpPr>
        <p:spPr bwMode="auto">
          <a:xfrm>
            <a:off x="5018088" y="6092825"/>
            <a:ext cx="3946525" cy="671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  <a:p>
            <a:pPr eaLnBrk="1" hangingPunct="1"/>
            <a:endParaRPr lang="en-US" altLang="en-US" sz="2000">
              <a:solidFill>
                <a:srgbClr val="AEA2CA"/>
              </a:solidFill>
              <a:latin typeface="MAC C Swiss" panose="020B7200000000000000" pitchFamily="34" charset="0"/>
            </a:endParaRPr>
          </a:p>
        </p:txBody>
      </p:sp>
      <p:sp>
        <p:nvSpPr>
          <p:cNvPr id="40971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0972" name="TextBox 12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 txBox="1">
            <a:spLocks/>
          </p:cNvSpPr>
          <p:nvPr/>
        </p:nvSpPr>
        <p:spPr bwMode="auto">
          <a:xfrm>
            <a:off x="457200" y="985838"/>
            <a:ext cx="60436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Proda`bi i start so paket za novi distributeri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858838" y="5740400"/>
            <a:ext cx="6089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Va{iot tim }e go kopira toa {to vie go pravite!</a:t>
            </a:r>
            <a:endParaRPr lang="en-GB" altLang="en-US" b="1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pic>
        <p:nvPicPr>
          <p:cNvPr id="4301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825" y="2492375"/>
            <a:ext cx="311626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4495800"/>
            <a:ext cx="1458913" cy="163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 Box 10"/>
          <p:cNvSpPr txBox="1">
            <a:spLocks noChangeArrowheads="1"/>
          </p:cNvSpPr>
          <p:nvPr/>
        </p:nvSpPr>
        <p:spPr bwMode="auto">
          <a:xfrm>
            <a:off x="542131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016" name="TextBox 9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43017" name="Content Placeholder 2"/>
          <p:cNvSpPr txBox="1">
            <a:spLocks/>
          </p:cNvSpPr>
          <p:nvPr/>
        </p:nvSpPr>
        <p:spPr bwMode="auto">
          <a:xfrm>
            <a:off x="385763" y="2205038"/>
            <a:ext cx="56261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GB" altLang="en-US" sz="1600">
                <a:cs typeface="Arial" panose="020B0604020202020204" pitchFamily="34" charset="0"/>
              </a:rPr>
              <a:t>2 </a:t>
            </a:r>
            <a:r>
              <a:rPr lang="bg-BG" altLang="en-US" sz="1600">
                <a:cs typeface="Arial" panose="020B0604020202020204" pitchFamily="34" charset="0"/>
              </a:rPr>
              <a:t>б.</a:t>
            </a:r>
            <a:r>
              <a:rPr lang="en-GB" altLang="en-US" sz="1600">
                <a:cs typeface="Arial" panose="020B0604020202020204" pitchFamily="34" charset="0"/>
              </a:rPr>
              <a:t> = 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Asistent Supervizor</a:t>
            </a:r>
            <a:r>
              <a:rPr lang="en-GB" altLang="en-US" sz="1600">
                <a:cs typeface="Arial" panose="020B0604020202020204" pitchFamily="34" charset="0"/>
              </a:rPr>
              <a:t> = 30% + 5%</a:t>
            </a:r>
          </a:p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Koristete gi proizvodite i uverete se li~no vo poleznosta od nivnata upotreba</a:t>
            </a:r>
            <a:endParaRPr lang="en-GB" altLang="en-US" sz="1600">
              <a:cs typeface="Arial" panose="020B0604020202020204" pitchFamily="34" charset="0"/>
            </a:endParaRPr>
          </a:p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Prodavajte gi proizvodite za da imate neodlo`en dohod</a:t>
            </a:r>
            <a:r>
              <a:rPr lang="en-GB" altLang="en-US" sz="1600">
                <a:cs typeface="Arial" panose="020B0604020202020204" pitchFamily="34" charset="0"/>
              </a:rPr>
              <a:t> </a:t>
            </a:r>
          </a:p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</a:pPr>
            <a:r>
              <a:rPr lang="en-GB" altLang="en-US" sz="1600">
                <a:cs typeface="Arial" panose="020B0604020202020204" pitchFamily="34" charset="0"/>
              </a:rPr>
              <a:t>	- 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Doma{ni zabavi i prezentacii na proizvodi</a:t>
            </a:r>
          </a:p>
          <a:p>
            <a:pPr lvl="1" defTabSz="914400" eaLnBrk="1" hangingPunct="1">
              <a:spcAft>
                <a:spcPts val="8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Sekoj sponzoriran nov Asistent Supervizor = 75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r>
              <a:rPr lang="en-US" altLang="en-US" sz="1600">
                <a:latin typeface="MAC C Swiss" panose="020B7200000000000000" pitchFamily="34" charset="0"/>
                <a:cs typeface="Times New Roman" panose="02020603050405020304" pitchFamily="18" charset="0"/>
              </a:rPr>
              <a:t>zarabotka</a:t>
            </a:r>
            <a:r>
              <a:rPr lang="en-GB" altLang="en-US" sz="1600">
                <a:cs typeface="Arial" panose="020B0604020202020204" pitchFamily="34" charset="0"/>
              </a:rPr>
              <a:t> </a:t>
            </a:r>
          </a:p>
          <a:p>
            <a:pPr lvl="1"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endParaRPr lang="en-GB" altLang="en-US" sz="16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cycle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 txBox="1">
            <a:spLocks/>
          </p:cNvSpPr>
          <p:nvPr/>
        </p:nvSpPr>
        <p:spPr bwMode="auto">
          <a:xfrm>
            <a:off x="457200" y="985838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Ciklus na sponzorirawe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44036" name="Group 17"/>
          <p:cNvGrpSpPr>
            <a:grpSpLocks/>
          </p:cNvGrpSpPr>
          <p:nvPr/>
        </p:nvGrpSpPr>
        <p:grpSpPr bwMode="auto">
          <a:xfrm>
            <a:off x="547688" y="2103438"/>
            <a:ext cx="4778375" cy="4772025"/>
            <a:chOff x="345" y="1325"/>
            <a:chExt cx="3010" cy="3006"/>
          </a:xfrm>
        </p:grpSpPr>
        <p:pic>
          <p:nvPicPr>
            <p:cNvPr id="44041" name="Picture 7" descr="Circ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" y="1325"/>
              <a:ext cx="3010" cy="3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2" name="Text Box 8"/>
            <p:cNvSpPr txBox="1">
              <a:spLocks noChangeArrowheads="1"/>
            </p:cNvSpPr>
            <p:nvPr/>
          </p:nvSpPr>
          <p:spPr bwMode="auto">
            <a:xfrm>
              <a:off x="888" y="1531"/>
              <a:ext cx="1909" cy="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en-US" sz="1400" b="1">
                  <a:solidFill>
                    <a:srgbClr val="003366"/>
                  </a:solidFill>
                  <a:latin typeface="MAC C Swiss" panose="020B7200000000000000" pitchFamily="34" charset="0"/>
                </a:rPr>
                <a:t>KOGO POZNAVATE?</a:t>
              </a:r>
              <a:r>
                <a:rPr lang="bg-BG" altLang="en-US" sz="14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Semejstvo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Rodnini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Prijateli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Kolegi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Site!</a:t>
              </a:r>
              <a:endParaRPr lang="en-GB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043" name="Text Box 9"/>
            <p:cNvSpPr txBox="1">
              <a:spLocks noChangeArrowheads="1"/>
            </p:cNvSpPr>
            <p:nvPr/>
          </p:nvSpPr>
          <p:spPr bwMode="auto">
            <a:xfrm>
              <a:off x="2124" y="2258"/>
              <a:ext cx="1186" cy="1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0000"/>
                </a:lnSpc>
              </a:pPr>
              <a:r>
                <a:rPr lang="en-US" altLang="en-US" sz="1400" b="1">
                  <a:solidFill>
                    <a:srgbClr val="003366"/>
                  </a:solidFill>
                  <a:latin typeface="MAC C Swiss" panose="020B7200000000000000" pitchFamily="34" charset="0"/>
                </a:rPr>
                <a:t>KONTAKT I PRETSTA-VUVAWE</a:t>
              </a:r>
              <a:endParaRPr lang="bg-BG" altLang="en-US" sz="14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Tel.javuvawa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Lice v lice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DVD/CD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Veb strana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Audio disk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Prezentac. na</a:t>
              </a:r>
            </a:p>
            <a:p>
              <a:pPr algn="ctr" eaLnBrk="1" hangingPunct="1">
                <a:lnSpc>
                  <a:spcPct val="90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 proizvodi</a:t>
              </a:r>
              <a:endParaRPr lang="en-GB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044" name="Text Box 10"/>
            <p:cNvSpPr txBox="1">
              <a:spLocks noChangeArrowheads="1"/>
            </p:cNvSpPr>
            <p:nvPr/>
          </p:nvSpPr>
          <p:spPr bwMode="auto">
            <a:xfrm>
              <a:off x="880" y="3543"/>
              <a:ext cx="1909" cy="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altLang="en-US" b="1">
                  <a:solidFill>
                    <a:srgbClr val="003366"/>
                  </a:solidFill>
                  <a:latin typeface="MAC C Swiss" panose="020B7200000000000000" pitchFamily="34" charset="0"/>
                </a:rPr>
                <a:t>Biznis</a:t>
              </a:r>
            </a:p>
            <a:p>
              <a:pPr algn="ctr" eaLnBrk="1" hangingPunct="1">
                <a:lnSpc>
                  <a:spcPct val="95000"/>
                </a:lnSpc>
              </a:pPr>
              <a:r>
                <a:rPr lang="en-US" altLang="en-US" b="1">
                  <a:solidFill>
                    <a:srgbClr val="003366"/>
                  </a:solidFill>
                  <a:latin typeface="MAC C Swiss" panose="020B7200000000000000" pitchFamily="34" charset="0"/>
                </a:rPr>
                <a:t>prezentacii</a:t>
              </a:r>
              <a:endParaRPr lang="en-GB" altLang="en-US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045" name="Text Box 11"/>
            <p:cNvSpPr txBox="1">
              <a:spLocks noChangeArrowheads="1"/>
            </p:cNvSpPr>
            <p:nvPr/>
          </p:nvSpPr>
          <p:spPr bwMode="auto">
            <a:xfrm>
              <a:off x="431" y="2566"/>
              <a:ext cx="998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ct val="95000"/>
                </a:lnSpc>
              </a:pPr>
              <a:r>
                <a:rPr lang="en-US" altLang="en-US" sz="1600" b="1">
                  <a:solidFill>
                    <a:srgbClr val="003366"/>
                  </a:solidFill>
                  <a:latin typeface="MAC C Swiss" panose="020B7200000000000000" pitchFamily="34" charset="0"/>
                </a:rPr>
                <a:t>DEJSTVO</a:t>
              </a:r>
              <a:r>
                <a:rPr lang="bg-BG" altLang="en-US" sz="1600" b="1">
                  <a:solidFill>
                    <a:srgbClr val="003366"/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 eaLnBrk="1" hangingPunct="1">
                <a:lnSpc>
                  <a:spcPct val="95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Planirawe</a:t>
              </a:r>
              <a:endParaRPr lang="bg-BG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  <a:p>
              <a:pPr algn="ctr" eaLnBrk="1" hangingPunct="1">
                <a:lnSpc>
                  <a:spcPct val="95000"/>
                </a:lnSpc>
              </a:pPr>
              <a:r>
                <a:rPr lang="en-US" altLang="en-US" sz="1300" b="1">
                  <a:solidFill>
                    <a:srgbClr val="003366"/>
                  </a:solidFill>
                  <a:latin typeface="MAC C Swiss" panose="020B7200000000000000" pitchFamily="34" charset="0"/>
                </a:rPr>
                <a:t>Obuka</a:t>
              </a:r>
              <a:endParaRPr lang="en-GB" altLang="en-US" sz="1300" b="1">
                <a:solidFill>
                  <a:srgbClr val="003366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44046" name="Oval 12"/>
            <p:cNvSpPr>
              <a:spLocks noChangeArrowheads="1"/>
            </p:cNvSpPr>
            <p:nvPr/>
          </p:nvSpPr>
          <p:spPr bwMode="auto">
            <a:xfrm>
              <a:off x="1368" y="2341"/>
              <a:ext cx="936" cy="946"/>
            </a:xfrm>
            <a:prstGeom prst="ellipse">
              <a:avLst/>
            </a:prstGeom>
            <a:gradFill rotWithShape="1">
              <a:gsLst>
                <a:gs pos="0">
                  <a:srgbClr val="A6A7CA"/>
                </a:gs>
                <a:gs pos="100000">
                  <a:srgbClr val="003366"/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mk-MK" altLang="en-US"/>
            </a:p>
          </p:txBody>
        </p:sp>
        <p:sp>
          <p:nvSpPr>
            <p:cNvPr id="44047" name="Text Box 13"/>
            <p:cNvSpPr txBox="1">
              <a:spLocks noChangeArrowheads="1"/>
            </p:cNvSpPr>
            <p:nvPr/>
          </p:nvSpPr>
          <p:spPr bwMode="auto">
            <a:xfrm>
              <a:off x="1317" y="2608"/>
              <a:ext cx="1034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800" b="1">
                  <a:solidFill>
                    <a:srgbClr val="FFFFFF"/>
                  </a:solidFill>
                  <a:latin typeface="MAC C Swiss" panose="020B7200000000000000" pitchFamily="34" charset="0"/>
                </a:rPr>
                <a:t>ZO[TO</a:t>
              </a:r>
              <a:endParaRPr lang="en-GB" altLang="en-US" sz="2800" b="1">
                <a:solidFill>
                  <a:srgbClr val="FFFFFF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44037" name="Rectangle 14"/>
          <p:cNvSpPr>
            <a:spLocks noChangeArrowheads="1"/>
          </p:cNvSpPr>
          <p:nvPr/>
        </p:nvSpPr>
        <p:spPr bwMode="auto">
          <a:xfrm>
            <a:off x="5795963" y="2947988"/>
            <a:ext cx="3184525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2600">
                <a:solidFill>
                  <a:srgbClr val="660066"/>
                </a:solidFill>
              </a:rPr>
              <a:t>• </a:t>
            </a:r>
            <a:r>
              <a:rPr lang="en-US" altLang="en-US" sz="2600">
                <a:solidFill>
                  <a:srgbClr val="660066"/>
                </a:solidFill>
                <a:latin typeface="MAC C Swiss" panose="020B7200000000000000" pitchFamily="34" charset="0"/>
              </a:rPr>
              <a:t>Ednostaven</a:t>
            </a:r>
            <a:endParaRPr lang="en-GB" altLang="en-US" sz="2600">
              <a:solidFill>
                <a:srgbClr val="660066"/>
              </a:solidFill>
            </a:endParaRPr>
          </a:p>
          <a:p>
            <a:pPr eaLnBrk="1" hangingPunct="1"/>
            <a:r>
              <a:rPr lang="en-GB" altLang="en-US" sz="2600">
                <a:solidFill>
                  <a:srgbClr val="660066"/>
                </a:solidFill>
              </a:rPr>
              <a:t>• </a:t>
            </a:r>
            <a:r>
              <a:rPr lang="en-US" altLang="en-US" sz="2600">
                <a:solidFill>
                  <a:srgbClr val="660066"/>
                </a:solidFill>
                <a:latin typeface="MAC C Swiss" panose="020B7200000000000000" pitchFamily="34" charset="0"/>
              </a:rPr>
              <a:t>Povtorliv</a:t>
            </a:r>
            <a:endParaRPr lang="en-GB" altLang="en-US" sz="2600">
              <a:solidFill>
                <a:srgbClr val="660066"/>
              </a:solidFill>
            </a:endParaRPr>
          </a:p>
          <a:p>
            <a:pPr eaLnBrk="1" hangingPunct="1"/>
            <a:r>
              <a:rPr lang="en-GB" altLang="en-US" sz="2600">
                <a:solidFill>
                  <a:srgbClr val="660066"/>
                </a:solidFill>
              </a:rPr>
              <a:t>• </a:t>
            </a:r>
            <a:r>
              <a:rPr lang="en-US" altLang="en-US" sz="2600">
                <a:solidFill>
                  <a:srgbClr val="660066"/>
                </a:solidFill>
                <a:latin typeface="MAC C Swiss" panose="020B7200000000000000" pitchFamily="34" charset="0"/>
              </a:rPr>
              <a:t>Efektiven</a:t>
            </a:r>
            <a:endParaRPr lang="en-GB" altLang="en-US" sz="2600">
              <a:solidFill>
                <a:srgbClr val="660066"/>
              </a:solidFill>
            </a:endParaRPr>
          </a:p>
          <a:p>
            <a:pPr eaLnBrk="1" hangingPunct="1"/>
            <a:r>
              <a:rPr lang="en-GB" altLang="en-US" sz="2600">
                <a:solidFill>
                  <a:srgbClr val="660066"/>
                </a:solidFill>
              </a:rPr>
              <a:t>• </a:t>
            </a:r>
            <a:r>
              <a:rPr lang="en-GB" altLang="en-US" sz="2600">
                <a:solidFill>
                  <a:srgbClr val="660066"/>
                </a:solidFill>
                <a:latin typeface="MAC C Swiss" panose="020B7200000000000000" pitchFamily="34" charset="0"/>
              </a:rPr>
              <a:t>Zabaven</a:t>
            </a:r>
          </a:p>
        </p:txBody>
      </p:sp>
      <p:sp>
        <p:nvSpPr>
          <p:cNvPr id="44038" name="Text Box 15"/>
          <p:cNvSpPr txBox="1">
            <a:spLocks noChangeArrowheads="1"/>
          </p:cNvSpPr>
          <p:nvPr/>
        </p:nvSpPr>
        <p:spPr bwMode="auto">
          <a:xfrm>
            <a:off x="5018088" y="6284913"/>
            <a:ext cx="3962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4040" name="TextBox 15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val 38"/>
          <p:cNvSpPr>
            <a:spLocks noChangeArrowheads="1"/>
          </p:cNvSpPr>
          <p:nvPr/>
        </p:nvSpPr>
        <p:spPr bwMode="auto">
          <a:xfrm>
            <a:off x="6715125" y="4217988"/>
            <a:ext cx="1604963" cy="795337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061" name="Title 1"/>
          <p:cNvSpPr txBox="1">
            <a:spLocks/>
          </p:cNvSpPr>
          <p:nvPr/>
        </p:nvSpPr>
        <p:spPr bwMode="auto">
          <a:xfrm>
            <a:off x="457200" y="985838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Va{eto ZO[TO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...</a:t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8677" name="Oval 26"/>
          <p:cNvSpPr>
            <a:spLocks noChangeArrowheads="1"/>
          </p:cNvSpPr>
          <p:nvPr/>
        </p:nvSpPr>
        <p:spPr bwMode="auto">
          <a:xfrm>
            <a:off x="260350" y="2420938"/>
            <a:ext cx="1223963" cy="576262"/>
          </a:xfrm>
          <a:prstGeom prst="ellipse">
            <a:avLst/>
          </a:prstGeom>
          <a:solidFill>
            <a:srgbClr val="B1A3CD"/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065" name="Text Box 27"/>
          <p:cNvSpPr txBox="1">
            <a:spLocks noChangeArrowheads="1"/>
          </p:cNvSpPr>
          <p:nvPr/>
        </p:nvSpPr>
        <p:spPr bwMode="auto">
          <a:xfrm>
            <a:off x="371475" y="2508250"/>
            <a:ext cx="993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en-US" sz="2000">
                <a:solidFill>
                  <a:srgbClr val="461F4C"/>
                </a:solidFill>
                <a:cs typeface="Arial" panose="020B0604020202020204" pitchFamily="34" charset="0"/>
              </a:rPr>
              <a:t>Време</a:t>
            </a:r>
            <a:endParaRPr lang="en-GB" altLang="en-US" sz="2000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679" name="Oval 29"/>
          <p:cNvSpPr>
            <a:spLocks noChangeArrowheads="1"/>
          </p:cNvSpPr>
          <p:nvPr/>
        </p:nvSpPr>
        <p:spPr bwMode="auto">
          <a:xfrm>
            <a:off x="3276600" y="2998788"/>
            <a:ext cx="1225550" cy="574675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069" name="Text Box 30"/>
          <p:cNvSpPr txBox="1">
            <a:spLocks noChangeArrowheads="1"/>
          </p:cNvSpPr>
          <p:nvPr/>
        </p:nvSpPr>
        <p:spPr bwMode="auto">
          <a:xfrm>
            <a:off x="3324225" y="3092450"/>
            <a:ext cx="1139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Penzija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81" name="Oval 32"/>
          <p:cNvSpPr>
            <a:spLocks noChangeArrowheads="1"/>
          </p:cNvSpPr>
          <p:nvPr/>
        </p:nvSpPr>
        <p:spPr bwMode="auto">
          <a:xfrm>
            <a:off x="4672013" y="2347913"/>
            <a:ext cx="1555750" cy="865187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073" name="Text Box 33"/>
          <p:cNvSpPr txBox="1">
            <a:spLocks noChangeArrowheads="1"/>
          </p:cNvSpPr>
          <p:nvPr/>
        </p:nvSpPr>
        <p:spPr bwMode="auto">
          <a:xfrm>
            <a:off x="4743450" y="2447925"/>
            <a:ext cx="14557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Standard na `ivot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683" name="Oval 35"/>
          <p:cNvSpPr>
            <a:spLocks noChangeArrowheads="1"/>
          </p:cNvSpPr>
          <p:nvPr/>
        </p:nvSpPr>
        <p:spPr bwMode="auto">
          <a:xfrm>
            <a:off x="1631950" y="2357438"/>
            <a:ext cx="1855788" cy="774700"/>
          </a:xfrm>
          <a:prstGeom prst="ellipse">
            <a:avLst/>
          </a:prstGeom>
          <a:solidFill>
            <a:srgbClr val="461F4C"/>
          </a:solidFill>
          <a:ln w="2857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077" name="Text Box 36"/>
          <p:cNvSpPr txBox="1">
            <a:spLocks noChangeArrowheads="1"/>
          </p:cNvSpPr>
          <p:nvPr/>
        </p:nvSpPr>
        <p:spPr bwMode="auto">
          <a:xfrm>
            <a:off x="1641475" y="2479675"/>
            <a:ext cx="1836738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en-US" altLang="en-US" sz="1600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Dopolnitelni dohodi</a:t>
            </a:r>
            <a:endParaRPr lang="en-GB" altLang="en-US" sz="16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85" name="Oval 38"/>
          <p:cNvSpPr>
            <a:spLocks noChangeArrowheads="1"/>
          </p:cNvSpPr>
          <p:nvPr/>
        </p:nvSpPr>
        <p:spPr bwMode="auto">
          <a:xfrm>
            <a:off x="3995738" y="3500438"/>
            <a:ext cx="1782762" cy="946150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081" name="Text Box 39"/>
          <p:cNvSpPr txBox="1">
            <a:spLocks noChangeArrowheads="1"/>
          </p:cNvSpPr>
          <p:nvPr/>
        </p:nvSpPr>
        <p:spPr bwMode="auto">
          <a:xfrm>
            <a:off x="4024313" y="3660775"/>
            <a:ext cx="173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Finansiska sloboda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687" name="Oval 44"/>
          <p:cNvSpPr>
            <a:spLocks noChangeArrowheads="1"/>
          </p:cNvSpPr>
          <p:nvPr/>
        </p:nvSpPr>
        <p:spPr bwMode="auto">
          <a:xfrm>
            <a:off x="5867400" y="3286125"/>
            <a:ext cx="1390650" cy="681038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28688" name="Text Box 45"/>
          <p:cNvSpPr txBox="1">
            <a:spLocks noChangeArrowheads="1"/>
          </p:cNvSpPr>
          <p:nvPr/>
        </p:nvSpPr>
        <p:spPr bwMode="auto">
          <a:xfrm>
            <a:off x="5951538" y="3284538"/>
            <a:ext cx="1239837" cy="64135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  <a:defRPr/>
            </a:pPr>
            <a:r>
              <a:rPr lang="en-US" altLang="en-US" dirty="0" smtClean="0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Bez </a:t>
            </a:r>
            <a:r>
              <a:rPr lang="en-US" altLang="en-US" dirty="0" err="1" smtClean="0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dolgovi</a:t>
            </a:r>
            <a:endParaRPr lang="en-GB" altLang="en-US" dirty="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89" name="Oval 47"/>
          <p:cNvSpPr>
            <a:spLocks noChangeArrowheads="1"/>
          </p:cNvSpPr>
          <p:nvPr/>
        </p:nvSpPr>
        <p:spPr bwMode="auto">
          <a:xfrm>
            <a:off x="5003800" y="4495800"/>
            <a:ext cx="1651000" cy="576263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091" name="Text Box 48"/>
          <p:cNvSpPr txBox="1">
            <a:spLocks noChangeArrowheads="1"/>
          </p:cNvSpPr>
          <p:nvPr/>
        </p:nvSpPr>
        <p:spPr bwMode="auto">
          <a:xfrm>
            <a:off x="5003800" y="4594225"/>
            <a:ext cx="165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Zabava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91" name="Oval 50"/>
          <p:cNvSpPr>
            <a:spLocks noChangeArrowheads="1"/>
          </p:cNvSpPr>
          <p:nvPr/>
        </p:nvSpPr>
        <p:spPr bwMode="auto">
          <a:xfrm>
            <a:off x="6588125" y="2420938"/>
            <a:ext cx="1557338" cy="758825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095" name="Text Box 51"/>
          <p:cNvSpPr txBox="1">
            <a:spLocks noChangeArrowheads="1"/>
          </p:cNvSpPr>
          <p:nvPr/>
        </p:nvSpPr>
        <p:spPr bwMode="auto">
          <a:xfrm>
            <a:off x="6623050" y="2613025"/>
            <a:ext cx="14716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Patuvawa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693" name="Oval 53"/>
          <p:cNvSpPr>
            <a:spLocks noChangeArrowheads="1"/>
          </p:cNvSpPr>
          <p:nvPr/>
        </p:nvSpPr>
        <p:spPr bwMode="auto">
          <a:xfrm>
            <a:off x="179388" y="3267075"/>
            <a:ext cx="1462087" cy="842963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099" name="Text Box 54"/>
          <p:cNvSpPr txBox="1">
            <a:spLocks noChangeArrowheads="1"/>
          </p:cNvSpPr>
          <p:nvPr/>
        </p:nvSpPr>
        <p:spPr bwMode="auto">
          <a:xfrm>
            <a:off x="331788" y="3381375"/>
            <a:ext cx="1152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Sam ste si {ef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95" name="Oval 56"/>
          <p:cNvSpPr>
            <a:spLocks noChangeArrowheads="1"/>
          </p:cNvSpPr>
          <p:nvPr/>
        </p:nvSpPr>
        <p:spPr bwMode="auto">
          <a:xfrm>
            <a:off x="2181225" y="3511550"/>
            <a:ext cx="1382713" cy="781050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103" name="Text Box 57"/>
          <p:cNvSpPr txBox="1">
            <a:spLocks noChangeArrowheads="1"/>
          </p:cNvSpPr>
          <p:nvPr/>
        </p:nvSpPr>
        <p:spPr bwMode="auto">
          <a:xfrm>
            <a:off x="2243138" y="3630613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[kola-rina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697" name="Oval 59"/>
          <p:cNvSpPr>
            <a:spLocks noChangeArrowheads="1"/>
          </p:cNvSpPr>
          <p:nvPr/>
        </p:nvSpPr>
        <p:spPr bwMode="auto">
          <a:xfrm>
            <a:off x="7569200" y="3429000"/>
            <a:ext cx="1425575" cy="738188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107" name="Text Box 60"/>
          <p:cNvSpPr txBox="1">
            <a:spLocks noChangeArrowheads="1"/>
          </p:cNvSpPr>
          <p:nvPr/>
        </p:nvSpPr>
        <p:spPr bwMode="auto">
          <a:xfrm>
            <a:off x="7583488" y="3513138"/>
            <a:ext cx="14255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Sredbi so lu|e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699" name="Oval 62"/>
          <p:cNvSpPr>
            <a:spLocks noChangeArrowheads="1"/>
          </p:cNvSpPr>
          <p:nvPr/>
        </p:nvSpPr>
        <p:spPr bwMode="auto">
          <a:xfrm>
            <a:off x="828675" y="4292600"/>
            <a:ext cx="1817688" cy="885825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111" name="Text Box 63"/>
          <p:cNvSpPr txBox="1">
            <a:spLocks noChangeArrowheads="1"/>
          </p:cNvSpPr>
          <p:nvPr/>
        </p:nvSpPr>
        <p:spPr bwMode="auto">
          <a:xfrm>
            <a:off x="863600" y="4408488"/>
            <a:ext cx="1735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Li~en razvoj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112" name="Oval 65"/>
          <p:cNvSpPr>
            <a:spLocks noChangeArrowheads="1"/>
          </p:cNvSpPr>
          <p:nvPr/>
        </p:nvSpPr>
        <p:spPr bwMode="auto">
          <a:xfrm>
            <a:off x="2828925" y="4440238"/>
            <a:ext cx="1979613" cy="906462"/>
          </a:xfrm>
          <a:prstGeom prst="ellipse">
            <a:avLst/>
          </a:prstGeom>
          <a:solidFill>
            <a:srgbClr val="B1A3CD"/>
          </a:solidFill>
          <a:ln w="28575" algn="ctr">
            <a:solidFill>
              <a:srgbClr val="461F4C"/>
            </a:solidFill>
            <a:round/>
            <a:headEnd/>
            <a:tailEnd/>
          </a:ln>
          <a:effectLst>
            <a:outerShdw dist="35921" dir="2700000" algn="ctr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/>
            <a:endParaRPr lang="bg-BG" altLang="en-US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113" name="Text Box 66"/>
          <p:cNvSpPr txBox="1">
            <a:spLocks noChangeArrowheads="1"/>
          </p:cNvSpPr>
          <p:nvPr/>
        </p:nvSpPr>
        <p:spPr bwMode="auto">
          <a:xfrm>
            <a:off x="2838450" y="4537075"/>
            <a:ext cx="1987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Li~no zadovolstvo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703" name="Oval 68"/>
          <p:cNvSpPr>
            <a:spLocks noChangeArrowheads="1"/>
          </p:cNvSpPr>
          <p:nvPr/>
        </p:nvSpPr>
        <p:spPr bwMode="auto">
          <a:xfrm>
            <a:off x="7092950" y="5165725"/>
            <a:ext cx="1584325" cy="736600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117" name="Text Box 69"/>
          <p:cNvSpPr txBox="1">
            <a:spLocks noChangeArrowheads="1"/>
          </p:cNvSpPr>
          <p:nvPr/>
        </p:nvSpPr>
        <p:spPr bwMode="auto">
          <a:xfrm>
            <a:off x="7342188" y="5337175"/>
            <a:ext cx="11445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en-US" sz="2000">
                <a:solidFill>
                  <a:schemeClr val="bg1"/>
                </a:solidFill>
                <a:cs typeface="Arial" panose="020B0604020202020204" pitchFamily="34" charset="0"/>
              </a:rPr>
              <a:t>Успех</a:t>
            </a:r>
            <a:endParaRPr lang="en-GB" altLang="en-US" sz="20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705" name="Oval 71"/>
          <p:cNvSpPr>
            <a:spLocks noChangeArrowheads="1"/>
          </p:cNvSpPr>
          <p:nvPr/>
        </p:nvSpPr>
        <p:spPr bwMode="auto">
          <a:xfrm>
            <a:off x="3419475" y="5519738"/>
            <a:ext cx="1733550" cy="646112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121" name="Text Box 72"/>
          <p:cNvSpPr txBox="1">
            <a:spLocks noChangeArrowheads="1"/>
          </p:cNvSpPr>
          <p:nvPr/>
        </p:nvSpPr>
        <p:spPr bwMode="auto">
          <a:xfrm>
            <a:off x="3463925" y="5664200"/>
            <a:ext cx="1628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Priznanie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8707" name="Oval 74"/>
          <p:cNvSpPr>
            <a:spLocks noChangeArrowheads="1"/>
          </p:cNvSpPr>
          <p:nvPr/>
        </p:nvSpPr>
        <p:spPr bwMode="auto">
          <a:xfrm>
            <a:off x="217488" y="5267325"/>
            <a:ext cx="1423987" cy="685800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latin typeface="MAC C Swiss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5125" name="Rectangle 75"/>
          <p:cNvSpPr>
            <a:spLocks noChangeArrowheads="1"/>
          </p:cNvSpPr>
          <p:nvPr/>
        </p:nvSpPr>
        <p:spPr bwMode="auto">
          <a:xfrm>
            <a:off x="241300" y="5440363"/>
            <a:ext cx="1371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bg-BG" altLang="en-US">
                <a:solidFill>
                  <a:srgbClr val="461F4C"/>
                </a:solidFill>
                <a:cs typeface="Arial" panose="020B0604020202020204" pitchFamily="34" charset="0"/>
              </a:rPr>
              <a:t>Нова кола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709" name="Oval 77"/>
          <p:cNvSpPr>
            <a:spLocks noChangeArrowheads="1"/>
          </p:cNvSpPr>
          <p:nvPr/>
        </p:nvSpPr>
        <p:spPr bwMode="auto">
          <a:xfrm>
            <a:off x="1547813" y="5661025"/>
            <a:ext cx="1655762" cy="755650"/>
          </a:xfrm>
          <a:prstGeom prst="ellipse">
            <a:avLst/>
          </a:prstGeom>
          <a:solidFill>
            <a:srgbClr val="461F4C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cs typeface="Arial" panose="020B0604020202020204" pitchFamily="34" charset="0"/>
            </a:endParaRPr>
          </a:p>
        </p:txBody>
      </p:sp>
      <p:sp>
        <p:nvSpPr>
          <p:cNvPr id="45129" name="Text Box 78"/>
          <p:cNvSpPr txBox="1">
            <a:spLocks noChangeArrowheads="1"/>
          </p:cNvSpPr>
          <p:nvPr/>
        </p:nvSpPr>
        <p:spPr bwMode="auto">
          <a:xfrm>
            <a:off x="1771650" y="5749925"/>
            <a:ext cx="1196975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 eaLnBrk="1" hangingPunct="1"/>
            <a:r>
              <a:rPr lang="en-US" altLang="en-US">
                <a:solidFill>
                  <a:schemeClr val="bg1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Odmor</a:t>
            </a:r>
            <a:endParaRPr lang="en-GB" altLang="en-US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5130" name="Text Box 99"/>
          <p:cNvSpPr txBox="1">
            <a:spLocks noChangeArrowheads="1"/>
          </p:cNvSpPr>
          <p:nvPr/>
        </p:nvSpPr>
        <p:spPr bwMode="auto">
          <a:xfrm>
            <a:off x="5605463" y="6132513"/>
            <a:ext cx="3503612" cy="6778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1600">
              <a:solidFill>
                <a:srgbClr val="AEA2CA"/>
              </a:solidFill>
              <a:latin typeface="MAC C Swiss" panose="020B7200000000000000" pitchFamily="34" charset="0"/>
            </a:endParaRPr>
          </a:p>
          <a:p>
            <a:pPr eaLnBrk="1" hangingPunct="1"/>
            <a:r>
              <a:rPr lang="en-US" altLang="en-US" sz="1600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  <a:p>
            <a:pPr eaLnBrk="1" hangingPunct="1"/>
            <a:endParaRPr lang="en-US" altLang="en-US" sz="600">
              <a:solidFill>
                <a:srgbClr val="AEA2CA"/>
              </a:solidFill>
            </a:endParaRPr>
          </a:p>
        </p:txBody>
      </p:sp>
      <p:sp>
        <p:nvSpPr>
          <p:cNvPr id="45131" name="Text Box 39"/>
          <p:cNvSpPr txBox="1">
            <a:spLocks noChangeArrowheads="1"/>
          </p:cNvSpPr>
          <p:nvPr/>
        </p:nvSpPr>
        <p:spPr bwMode="auto">
          <a:xfrm>
            <a:off x="6654800" y="4333875"/>
            <a:ext cx="1733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Rabota od doma</a:t>
            </a:r>
            <a:endParaRPr lang="en-GB" altLang="en-US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28713" name="Oval 41"/>
          <p:cNvSpPr>
            <a:spLocks noChangeArrowheads="1"/>
          </p:cNvSpPr>
          <p:nvPr/>
        </p:nvSpPr>
        <p:spPr bwMode="auto">
          <a:xfrm>
            <a:off x="5435600" y="5238750"/>
            <a:ext cx="1560513" cy="1069975"/>
          </a:xfrm>
          <a:prstGeom prst="ellipse">
            <a:avLst/>
          </a:prstGeom>
          <a:solidFill>
            <a:srgbClr val="B1A3CD"/>
          </a:solidFill>
          <a:ln w="28575" algn="ctr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defRPr/>
            </a:pPr>
            <a:endParaRPr lang="bg-BG" altLang="en-US" smtClean="0">
              <a:solidFill>
                <a:srgbClr val="660066"/>
              </a:solidFill>
              <a:cs typeface="Arial" panose="020B0604020202020204" pitchFamily="34" charset="0"/>
            </a:endParaRPr>
          </a:p>
        </p:txBody>
      </p:sp>
      <p:sp>
        <p:nvSpPr>
          <p:cNvPr id="45135" name="Text Box 42"/>
          <p:cNvSpPr txBox="1">
            <a:spLocks noChangeArrowheads="1"/>
          </p:cNvSpPr>
          <p:nvPr/>
        </p:nvSpPr>
        <p:spPr bwMode="auto">
          <a:xfrm>
            <a:off x="5578475" y="5461000"/>
            <a:ext cx="127158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>
              <a:spcBef>
                <a:spcPct val="50000"/>
              </a:spcBef>
            </a:pPr>
            <a:r>
              <a:rPr lang="en-US" altLang="en-US" sz="1600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Pomagate na drugite</a:t>
            </a:r>
            <a:endParaRPr lang="en-GB" altLang="en-US" sz="1600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45136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5137" name="TextBox 43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Circle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" descr="Handwrit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3878263" cy="278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08" name="Title 1"/>
          <p:cNvSpPr txBox="1">
            <a:spLocks/>
          </p:cNvSpPr>
          <p:nvPr/>
        </p:nvSpPr>
        <p:spPr bwMode="auto">
          <a:xfrm>
            <a:off x="611188" y="755650"/>
            <a:ext cx="8813800" cy="116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bg-BG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Кого познавате</a:t>
            </a:r>
            <a: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?</a:t>
            </a:r>
            <a:b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bg-BG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Ваши</a:t>
            </a:r>
            <a:r>
              <a:rPr lang="en-US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</a:t>
            </a:r>
            <a:r>
              <a:rPr lang="bg-BG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т</a:t>
            </a:r>
            <a:r>
              <a:rPr lang="en-GB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100+ </a:t>
            </a:r>
            <a:r>
              <a:rPr lang="bg-BG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спис</a:t>
            </a:r>
            <a:r>
              <a:rPr lang="en-US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</a:t>
            </a:r>
            <a:r>
              <a:rPr lang="bg-BG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к с</a:t>
            </a:r>
            <a:r>
              <a:rPr lang="en-US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o</a:t>
            </a:r>
            <a:r>
              <a:rPr lang="bg-BG" altLang="en-US" sz="250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познати</a:t>
            </a:r>
            <a:endParaRPr lang="en-US" altLang="en-US" sz="250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7109" name="Subtitle 2"/>
          <p:cNvSpPr txBox="1">
            <a:spLocks/>
          </p:cNvSpPr>
          <p:nvPr/>
        </p:nvSpPr>
        <p:spPr bwMode="auto">
          <a:xfrm>
            <a:off x="107950" y="2254250"/>
            <a:ext cx="5976938" cy="403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Zapi{ete gi poznatite lu|e na spisok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Ne odlu~uvajte odnapred za nikogo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Vklu~ete go i svojot spisok so </a:t>
            </a:r>
            <a:r>
              <a:rPr lang="en-US" altLang="en-US">
                <a:cs typeface="Arial" panose="020B0604020202020204" pitchFamily="34" charset="0"/>
              </a:rPr>
              <a:t>“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stra{ni</a:t>
            </a:r>
            <a:r>
              <a:rPr lang="en-US" altLang="en-US">
                <a:cs typeface="Arial" panose="020B0604020202020204" pitchFamily="34" charset="0"/>
              </a:rPr>
              <a:t>”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 imiwa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Nau~ete da go dopolnuvate 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     spisokot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Va{iot najdobar izvor na 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    klienti i distributeri</a:t>
            </a:r>
            <a:endParaRPr lang="bg-BG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Napravete profil na 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     prvite 20 imiwa</a:t>
            </a:r>
            <a:r>
              <a:rPr lang="en-GB" altLang="en-US"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7110" name="Text Box 11"/>
          <p:cNvSpPr txBox="1">
            <a:spLocks noChangeArrowheads="1"/>
          </p:cNvSpPr>
          <p:nvPr/>
        </p:nvSpPr>
        <p:spPr bwMode="auto">
          <a:xfrm>
            <a:off x="5219700" y="6284913"/>
            <a:ext cx="374491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47111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7112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Circl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9" descr="phone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376488"/>
            <a:ext cx="2979738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32" name="Picture 10" descr="talking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281488"/>
            <a:ext cx="2979738" cy="1738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3" name="Title 1"/>
          <p:cNvSpPr txBox="1">
            <a:spLocks/>
          </p:cNvSpPr>
          <p:nvPr/>
        </p:nvSpPr>
        <p:spPr bwMode="auto">
          <a:xfrm>
            <a:off x="250825" y="788988"/>
            <a:ext cx="640873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4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Vospostavuvawe na kontakt</a:t>
            </a:r>
            <a:endParaRPr lang="en-US" altLang="en-US" sz="34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8134" name="Subtitle 2"/>
          <p:cNvSpPr txBox="1">
            <a:spLocks/>
          </p:cNvSpPr>
          <p:nvPr/>
        </p:nvSpPr>
        <p:spPr bwMode="auto">
          <a:xfrm>
            <a:off x="250825" y="2133600"/>
            <a:ext cx="3919538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US" altLang="en-US" sz="2000" b="1">
                <a:solidFill>
                  <a:srgbClr val="1B2559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Kako da vospostavam kontakt</a:t>
            </a:r>
            <a:endParaRPr lang="en-GB" altLang="en-US" sz="2000" b="1">
              <a:solidFill>
                <a:srgbClr val="1B2559"/>
              </a:solidFill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Telefon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Lice v lice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 </a:t>
            </a:r>
            <a:r>
              <a:rPr lang="cs-CZ" altLang="en-US">
                <a:cs typeface="Arial" panose="020B0604020202020204" pitchFamily="34" charset="0"/>
              </a:rPr>
              <a:t>SMS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Elektronska po{ta</a:t>
            </a: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48135" name="Subtitle 2"/>
          <p:cNvSpPr txBox="1">
            <a:spLocks/>
          </p:cNvSpPr>
          <p:nvPr/>
        </p:nvSpPr>
        <p:spPr bwMode="auto">
          <a:xfrm>
            <a:off x="279400" y="4168775"/>
            <a:ext cx="3606800" cy="257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US" altLang="en-US" sz="2000" b="1">
                <a:solidFill>
                  <a:srgbClr val="1B2559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Vospostavuvawe na kontakt</a:t>
            </a:r>
            <a:endParaRPr lang="en-GB" altLang="en-US" sz="2000" b="1">
              <a:solidFill>
                <a:srgbClr val="1B2559"/>
              </a:solidFill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 sz="2000">
                <a:solidFill>
                  <a:srgbClr val="1B2559"/>
                </a:solidFill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Bidete kratki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>
                <a:cs typeface="Arial" panose="020B0604020202020204" pitchFamily="34" charset="0"/>
              </a:rPr>
              <a:t>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Govorete posu{tinski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>
                <a:cs typeface="Arial" panose="020B0604020202020204" pitchFamily="34" charset="0"/>
              </a:rPr>
              <a:t>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Nasmevnuvajte se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altLang="en-US">
                <a:cs typeface="Arial" panose="020B0604020202020204" pitchFamily="34" charset="0"/>
              </a:rPr>
              <a:t>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Imajte entuzijazam</a:t>
            </a: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48136" name="Text Box 12"/>
          <p:cNvSpPr txBox="1">
            <a:spLocks noChangeArrowheads="1"/>
          </p:cNvSpPr>
          <p:nvPr/>
        </p:nvSpPr>
        <p:spPr bwMode="auto">
          <a:xfrm>
            <a:off x="5580063" y="6284913"/>
            <a:ext cx="3563937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  <a:r>
              <a:rPr lang="bg-BG" altLang="en-US">
                <a:solidFill>
                  <a:srgbClr val="AEA2CA"/>
                </a:solidFill>
              </a:rPr>
              <a:t> </a:t>
            </a:r>
            <a:endParaRPr lang="en-US" altLang="en-US" sz="2000">
              <a:solidFill>
                <a:srgbClr val="AEA2CA"/>
              </a:solidFill>
            </a:endParaRPr>
          </a:p>
        </p:txBody>
      </p:sp>
      <p:sp>
        <p:nvSpPr>
          <p:cNvPr id="48137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8138" name="TextBox 10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Circl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itle 1"/>
          <p:cNvSpPr txBox="1">
            <a:spLocks/>
          </p:cNvSpPr>
          <p:nvPr/>
        </p:nvSpPr>
        <p:spPr bwMode="auto">
          <a:xfrm>
            <a:off x="222250" y="788988"/>
            <a:ext cx="6294438" cy="1344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</a:rPr>
              <a:t>Vospostavuvawe na kontakt</a:t>
            </a:r>
            <a:r>
              <a:rPr lang="bg-BG" altLang="en-US"/>
              <a:t> </a:t>
            </a:r>
            <a:r>
              <a:rPr lang="en-GB" altLang="en-US" sz="3400"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400"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500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Molba za pomo{</a:t>
            </a:r>
          </a:p>
        </p:txBody>
      </p:sp>
      <p:sp>
        <p:nvSpPr>
          <p:cNvPr id="49156" name="Subtitle 2"/>
          <p:cNvSpPr txBox="1">
            <a:spLocks/>
          </p:cNvSpPr>
          <p:nvPr/>
        </p:nvSpPr>
        <p:spPr bwMode="auto">
          <a:xfrm>
            <a:off x="212725" y="2266950"/>
            <a:ext cx="708977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Zdravo Petar! Iva e, kako si?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Ima{ li minuta da porazgovarame?... Odli~no.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Ti se javuvam bidej}i neodamna zapo~nav nov biznis i mnogu sum sre}na. </a:t>
            </a:r>
            <a:r>
              <a:rPr lang="en-GB" altLang="en-US" sz="2000"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Zasega rabotam skrateno i go kombiniram so drugata rabota. Razmisluvav kako da go pro{iram noviot biznis i</a:t>
            </a:r>
            <a:endParaRPr lang="bg-BG" altLang="en-US" sz="2000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US" altLang="en-US" sz="2000" b="1">
                <a:solidFill>
                  <a:srgbClr val="660066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se setiv na tebe, bidej}i </a:t>
            </a:r>
            <a:r>
              <a:rPr lang="en-GB" altLang="en-US" sz="2000" b="1">
                <a:solidFill>
                  <a:srgbClr val="660066"/>
                </a:solidFill>
                <a:cs typeface="Arial" panose="020B0604020202020204" pitchFamily="34" charset="0"/>
              </a:rPr>
              <a:t>...</a:t>
            </a:r>
            <a:r>
              <a:rPr lang="en-GB" altLang="en-US" sz="2000" b="1">
                <a:solidFill>
                  <a:srgbClr val="1B2559"/>
                </a:solidFill>
                <a:cs typeface="Arial" panose="020B0604020202020204" pitchFamily="34" charset="0"/>
              </a:rPr>
              <a:t> </a:t>
            </a:r>
            <a:r>
              <a:rPr lang="en-GB" altLang="en-US" sz="2000">
                <a:cs typeface="Arial" panose="020B0604020202020204" pitchFamily="34" charset="0"/>
              </a:rPr>
              <a:t>(</a:t>
            </a:r>
            <a:r>
              <a:rPr lang="en-US" altLang="en-US" sz="2000" i="1">
                <a:latin typeface="MAC C Swiss" panose="020B7200000000000000" pitchFamily="34" charset="0"/>
                <a:cs typeface="Arial" panose="020B0604020202020204" pitchFamily="34" charset="0"/>
              </a:rPr>
              <a:t>dajte kompliment</a:t>
            </a:r>
            <a:r>
              <a:rPr lang="en-GB" altLang="en-US" sz="2000">
                <a:cs typeface="Arial" panose="020B0604020202020204" pitchFamily="34" charset="0"/>
              </a:rPr>
              <a:t>). </a:t>
            </a: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Se pra{uvav dali mo`e{ </a:t>
            </a:r>
            <a:r>
              <a:rPr lang="en-US" altLang="en-US" sz="2000" b="1">
                <a:solidFill>
                  <a:srgbClr val="660066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da mi pomogne{,</a:t>
            </a:r>
            <a:r>
              <a:rPr lang="bg-BG" altLang="en-US" sz="2000">
                <a:cs typeface="Arial" panose="020B0604020202020204" pitchFamily="34" charset="0"/>
              </a:rPr>
              <a:t> </a:t>
            </a:r>
            <a:r>
              <a:rPr lang="en-US" altLang="en-US" sz="2000">
                <a:latin typeface="MAC C Swiss" panose="020B7200000000000000" pitchFamily="34" charset="0"/>
                <a:cs typeface="Arial" panose="020B0604020202020204" pitchFamily="34" charset="0"/>
              </a:rPr>
              <a:t>da odvoi{ samo 40 minuti od tvoeto vreme, za da ti poka`am edna kratka prezentacija</a:t>
            </a:r>
            <a:r>
              <a:rPr lang="en-GB" altLang="en-US" sz="2000">
                <a:cs typeface="Arial" panose="020B0604020202020204" pitchFamily="34" charset="0"/>
              </a:rPr>
              <a:t>…</a:t>
            </a:r>
          </a:p>
        </p:txBody>
      </p:sp>
      <p:sp>
        <p:nvSpPr>
          <p:cNvPr id="49157" name="Text Box 9"/>
          <p:cNvSpPr txBox="1">
            <a:spLocks noChangeArrowheads="1"/>
          </p:cNvSpPr>
          <p:nvPr/>
        </p:nvSpPr>
        <p:spPr bwMode="auto">
          <a:xfrm>
            <a:off x="5292725" y="6284913"/>
            <a:ext cx="3671888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49158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159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 txBox="1">
            <a:spLocks/>
          </p:cNvSpPr>
          <p:nvPr/>
        </p:nvSpPr>
        <p:spPr bwMode="auto">
          <a:xfrm>
            <a:off x="250825" y="788988"/>
            <a:ext cx="6408738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</a:rPr>
              <a:t>Vospostavuvawe na kontakt</a:t>
            </a:r>
            <a:r>
              <a:rPr lang="bg-BG" altLang="en-US" sz="3200">
                <a:latin typeface="MAC C Swiss" panose="020B7200000000000000" pitchFamily="34" charset="0"/>
              </a:rPr>
              <a:t> </a:t>
            </a:r>
            <a:r>
              <a:rPr lang="en-GB" altLang="en-US" sz="3200">
                <a:latin typeface="MAC C Swiss" panose="020B7200000000000000" pitchFamily="34" charset="0"/>
              </a:rPr>
              <a:t/>
            </a:r>
            <a:br>
              <a:rPr lang="en-GB" altLang="en-US" sz="3200">
                <a:latin typeface="MAC C Swiss" panose="020B7200000000000000" pitchFamily="34" charset="0"/>
              </a:rPr>
            </a:br>
            <a:r>
              <a:rPr lang="en-US" altLang="en-US" sz="2500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Telefonski razgovor</a:t>
            </a:r>
            <a:endParaRPr lang="en-US" altLang="en-US" sz="250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11188" y="2420938"/>
            <a:ext cx="4891087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Bidete kratki</a:t>
            </a:r>
            <a:endParaRPr lang="bg-BG" altLang="en-US" sz="1600"/>
          </a:p>
          <a:p>
            <a:pPr defTabSz="914400" eaLnBrk="1" hangingPunct="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Ne zaboravajte deka va{ata cel e li~no da se sretnete, zatoa pokanete go sogovornikot za da mu ja pretstavite informacijata</a:t>
            </a:r>
            <a:endParaRPr lang="bg-BG" altLang="en-US" sz="1600"/>
          </a:p>
          <a:p>
            <a:pPr defTabSz="914400" eaLnBrk="1" hangingPunct="1">
              <a:spcBef>
                <a:spcPct val="50000"/>
              </a:spcBef>
            </a:pPr>
            <a:r>
              <a:rPr lang="bg-BG" altLang="en-US" sz="1600"/>
              <a:t>	- </a:t>
            </a:r>
            <a:r>
              <a:rPr lang="en-US" altLang="en-US" sz="1600">
                <a:latin typeface="MAC C Swiss" panose="020B7200000000000000" pitchFamily="34" charset="0"/>
              </a:rPr>
              <a:t>lice v lice</a:t>
            </a:r>
            <a:endParaRPr lang="bg-BG" altLang="en-US" sz="1600"/>
          </a:p>
          <a:p>
            <a:pPr defTabSz="914400" eaLnBrk="1" hangingPunct="1">
              <a:spcBef>
                <a:spcPct val="50000"/>
              </a:spcBef>
            </a:pPr>
            <a:r>
              <a:rPr lang="bg-BG" altLang="en-US" sz="1600"/>
              <a:t>	- </a:t>
            </a:r>
            <a:r>
              <a:rPr lang="en-US" altLang="en-US" sz="1600">
                <a:latin typeface="MAC C Swiss" panose="020B7200000000000000" pitchFamily="34" charset="0"/>
              </a:rPr>
              <a:t>biznis prezentacija</a:t>
            </a:r>
            <a:endParaRPr lang="bg-BG" altLang="en-US" sz="1600"/>
          </a:p>
          <a:p>
            <a:pPr defTabSz="914400" eaLnBrk="1" hangingPunct="1">
              <a:spcBef>
                <a:spcPct val="50000"/>
              </a:spcBef>
            </a:pPr>
            <a:r>
              <a:rPr lang="bg-BG" altLang="en-US" sz="1600"/>
              <a:t>	- </a:t>
            </a:r>
            <a:r>
              <a:rPr lang="en-US" altLang="en-US" sz="1600">
                <a:latin typeface="MAC C Swiss" panose="020B7200000000000000" pitchFamily="34" charset="0"/>
              </a:rPr>
              <a:t>preku </a:t>
            </a:r>
            <a:r>
              <a:rPr lang="cs-CZ" altLang="en-US" sz="1600"/>
              <a:t>CD / </a:t>
            </a:r>
            <a:r>
              <a:rPr lang="bg-BG" altLang="en-US" sz="1600"/>
              <a:t>аудио / </a:t>
            </a:r>
            <a:r>
              <a:rPr lang="cs-CZ" altLang="en-US" sz="1600"/>
              <a:t>DVD</a:t>
            </a:r>
            <a:endParaRPr lang="bg-BG" altLang="en-US" sz="1600"/>
          </a:p>
          <a:p>
            <a:pPr defTabSz="914400" eaLnBrk="1" hangingPunct="1">
              <a:spcBef>
                <a:spcPct val="50000"/>
              </a:spcBef>
            </a:pPr>
            <a:r>
              <a:rPr lang="bg-BG" altLang="en-US" sz="1600"/>
              <a:t>	- </a:t>
            </a:r>
            <a:r>
              <a:rPr lang="en-US" altLang="en-US" sz="1600">
                <a:latin typeface="MAC C Swiss" panose="020B7200000000000000" pitchFamily="34" charset="0"/>
              </a:rPr>
              <a:t>preku veb stranica</a:t>
            </a:r>
            <a:endParaRPr lang="bg-BG" altLang="en-US" sz="1600"/>
          </a:p>
        </p:txBody>
      </p:sp>
      <p:sp>
        <p:nvSpPr>
          <p:cNvPr id="50180" name="Text Box 8"/>
          <p:cNvSpPr txBox="1">
            <a:spLocks noChangeArrowheads="1"/>
          </p:cNvSpPr>
          <p:nvPr/>
        </p:nvSpPr>
        <p:spPr bwMode="auto">
          <a:xfrm>
            <a:off x="5364163" y="6092825"/>
            <a:ext cx="3779837" cy="671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  <a:p>
            <a:pPr eaLnBrk="1" hangingPunct="1"/>
            <a:endParaRPr lang="en-US" altLang="en-US" sz="2000">
              <a:solidFill>
                <a:srgbClr val="AEA2CA"/>
              </a:solidFill>
              <a:latin typeface="MAC C Swiss" panose="020B7200000000000000" pitchFamily="34" charset="0"/>
            </a:endParaRPr>
          </a:p>
        </p:txBody>
      </p:sp>
      <p:pic>
        <p:nvPicPr>
          <p:cNvPr id="5018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3287713"/>
            <a:ext cx="3035300" cy="280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2209800"/>
            <a:ext cx="107791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0184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8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8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8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78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78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78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 txBox="1">
            <a:spLocks/>
          </p:cNvSpPr>
          <p:nvPr/>
        </p:nvSpPr>
        <p:spPr bwMode="auto">
          <a:xfrm>
            <a:off x="457200" y="685800"/>
            <a:ext cx="6686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Cel na obukata</a:t>
            </a:r>
            <a:r>
              <a:rPr lang="bg-BG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</a:t>
            </a:r>
          </a:p>
          <a:p>
            <a:pPr eaLnBrk="1" hangingPunct="1"/>
            <a:r>
              <a:rPr lang="bg-BG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БРЗ СТАРТ</a:t>
            </a: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8675" name="Content Placeholder 2"/>
          <p:cNvSpPr txBox="1">
            <a:spLocks/>
          </p:cNvSpPr>
          <p:nvPr/>
        </p:nvSpPr>
        <p:spPr bwMode="auto">
          <a:xfrm>
            <a:off x="214313" y="2847975"/>
            <a:ext cx="4857750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Clr>
                <a:srgbClr val="461F4C"/>
              </a:buClr>
            </a:pP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Da vi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dade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poznavawa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,</a:t>
            </a:r>
            <a:r>
              <a:rPr lang="bg-BG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koi }e vi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pomognat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da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zapo~nete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brzo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da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gradite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sopstven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MAC C Swiss" panose="020B7200000000000000" pitchFamily="34" charset="0"/>
                <a:cs typeface="Arial" panose="020B0604020202020204" pitchFamily="34" charset="0"/>
              </a:rPr>
              <a:t>biznis</a:t>
            </a:r>
            <a:r>
              <a:rPr lang="en-US" altLang="en-US" sz="2400" dirty="0">
                <a:latin typeface="MAC C Swiss" panose="020B7200000000000000" pitchFamily="34" charset="0"/>
                <a:cs typeface="Arial" panose="020B0604020202020204" pitchFamily="34" charset="0"/>
              </a:rPr>
              <a:t> so Forever</a:t>
            </a:r>
            <a:endParaRPr lang="en-GB" altLang="en-US" sz="2400" dirty="0">
              <a:cs typeface="Arial" panose="020B0604020202020204" pitchFamily="34" charset="0"/>
            </a:endParaRPr>
          </a:p>
        </p:txBody>
      </p:sp>
      <p:pic>
        <p:nvPicPr>
          <p:cNvPr id="28676" name="Picture 6" descr="Plan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76488"/>
            <a:ext cx="3467100" cy="2689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7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8678" name="Text Box 10"/>
          <p:cNvSpPr txBox="1">
            <a:spLocks noChangeArrowheads="1"/>
          </p:cNvSpPr>
          <p:nvPr/>
        </p:nvSpPr>
        <p:spPr bwMode="auto">
          <a:xfrm>
            <a:off x="5018088" y="6259513"/>
            <a:ext cx="3859212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  <a:endParaRPr lang="en-US" altLang="en-US" sz="2000">
              <a:solidFill>
                <a:srgbClr val="AEA2CA"/>
              </a:solidFill>
            </a:endParaRPr>
          </a:p>
        </p:txBody>
      </p:sp>
      <p:sp>
        <p:nvSpPr>
          <p:cNvPr id="28679" name="TextBox 6"/>
          <p:cNvSpPr txBox="1">
            <a:spLocks noChangeArrowheads="1"/>
          </p:cNvSpPr>
          <p:nvPr/>
        </p:nvSpPr>
        <p:spPr bwMode="auto">
          <a:xfrm>
            <a:off x="6875463" y="833438"/>
            <a:ext cx="1368425" cy="339725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 descr="Circle2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itle 1"/>
          <p:cNvSpPr txBox="1">
            <a:spLocks/>
          </p:cNvSpPr>
          <p:nvPr/>
        </p:nvSpPr>
        <p:spPr bwMode="auto">
          <a:xfrm>
            <a:off x="0" y="781050"/>
            <a:ext cx="8893175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endParaRPr lang="en-US" altLang="en-US" sz="3200">
              <a:solidFill>
                <a:schemeClr val="bg1"/>
              </a:solidFill>
              <a:latin typeface="MAC C Swiss" panose="020B7200000000000000" pitchFamily="34" charset="0"/>
              <a:cs typeface="Arial Bold" panose="020B0704020202020204" pitchFamily="34" charset="0"/>
            </a:endParaRPr>
          </a:p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Poka`ete ja mo`nosta</a:t>
            </a:r>
          </a:p>
          <a:p>
            <a:pPr eaLnBrk="1" hangingPunct="1">
              <a:spcAft>
                <a:spcPts val="4800"/>
              </a:spcAft>
            </a:pPr>
            <a:r>
              <a:rPr lang="en-US" altLang="en-US" sz="2500" b="1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Lice v lice/ preku </a:t>
            </a:r>
            <a:r>
              <a:rPr lang="en-US" altLang="en-US" sz="2500" b="1">
                <a:solidFill>
                  <a:srgbClr val="B3A2C7"/>
                </a:solidFill>
                <a:cs typeface="Arial Bold" panose="020B0704020202020204" pitchFamily="34" charset="0"/>
              </a:rPr>
              <a:t>DVD</a:t>
            </a:r>
          </a:p>
        </p:txBody>
      </p:sp>
      <p:sp>
        <p:nvSpPr>
          <p:cNvPr id="52228" name="Subtitle 2"/>
          <p:cNvSpPr txBox="1">
            <a:spLocks/>
          </p:cNvSpPr>
          <p:nvPr/>
        </p:nvSpPr>
        <p:spPr bwMode="auto">
          <a:xfrm>
            <a:off x="323850" y="2851150"/>
            <a:ext cx="6192838" cy="343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Bidete podgotveni</a:t>
            </a:r>
            <a:endParaRPr lang="en-GB" altLang="en-US" sz="1600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Oble~ete se prikladno</a:t>
            </a:r>
            <a:endParaRPr lang="en-GB" altLang="en-US" sz="1600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Odberete prikladno mesto-bez faktori na rasejuvawe</a:t>
            </a:r>
            <a:endParaRPr lang="en-GB" altLang="en-US" sz="1600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Osoznajte go sogovornikot-razberete koi mu se potrebite</a:t>
            </a:r>
            <a:endParaRPr lang="en-GB" altLang="en-US" sz="1600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Spodelete ja mo`nosta</a:t>
            </a: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Otkrijte {to bi sakale da dobijat od mo`nosta</a:t>
            </a:r>
            <a:endParaRPr lang="en-GB" altLang="en-US" sz="1600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 sz="1600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 sz="1600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Pokanete gi na biznis prezentacija</a:t>
            </a:r>
            <a:endParaRPr lang="en-GB" altLang="en-US" sz="1600">
              <a:cs typeface="Arial" panose="020B0604020202020204" pitchFamily="34" charset="0"/>
            </a:endParaRPr>
          </a:p>
        </p:txBody>
      </p:sp>
      <p:sp>
        <p:nvSpPr>
          <p:cNvPr id="52229" name="Text Box 9"/>
          <p:cNvSpPr txBox="1">
            <a:spLocks noChangeArrowheads="1"/>
          </p:cNvSpPr>
          <p:nvPr/>
        </p:nvSpPr>
        <p:spPr bwMode="auto">
          <a:xfrm>
            <a:off x="5435600" y="6284913"/>
            <a:ext cx="34575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pic>
        <p:nvPicPr>
          <p:cNvPr id="5223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3184525"/>
            <a:ext cx="1955800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2232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circle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itle 1"/>
          <p:cNvSpPr txBox="1">
            <a:spLocks/>
          </p:cNvSpPr>
          <p:nvPr/>
        </p:nvSpPr>
        <p:spPr bwMode="auto">
          <a:xfrm>
            <a:off x="212725" y="782638"/>
            <a:ext cx="669607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4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Biznis prezentacija</a:t>
            </a:r>
            <a:r>
              <a:rPr lang="en-GB" altLang="en-US" sz="34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4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500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Zo{to redovno da posetuvame biznis prezentacii?</a:t>
            </a:r>
            <a:endParaRPr lang="en-US" altLang="en-US" sz="250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3252" name="Subtitle 2"/>
          <p:cNvSpPr txBox="1">
            <a:spLocks/>
          </p:cNvSpPr>
          <p:nvPr/>
        </p:nvSpPr>
        <p:spPr bwMode="auto">
          <a:xfrm>
            <a:off x="0" y="2492375"/>
            <a:ext cx="478790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cs typeface="Arial" panose="020B0604020202020204" pitchFamily="34" charset="0"/>
              </a:rPr>
              <a:t>•</a:t>
            </a:r>
            <a:r>
              <a:rPr lang="bg-BG" altLang="en-US"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Tie se va{iot sistem za poddr{ka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Tie se mestoto na koe u~ite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Tie se mestoto na koe kanite lu|e-zatoa sekoja sedmica vodete barem po eden ~ovek so vas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Se sre}avate so drugi distributeri-}e se iznenadite od pomo{ta i poddr{kata koja }e vi ja ponudat</a:t>
            </a: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53253" name="Text Box 10"/>
          <p:cNvSpPr txBox="1">
            <a:spLocks noChangeArrowheads="1"/>
          </p:cNvSpPr>
          <p:nvPr/>
        </p:nvSpPr>
        <p:spPr bwMode="auto">
          <a:xfrm>
            <a:off x="5292725" y="6284913"/>
            <a:ext cx="36734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pic>
        <p:nvPicPr>
          <p:cNvPr id="53254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4"/>
          <a:stretch>
            <a:fillRect/>
          </a:stretch>
        </p:blipFill>
        <p:spPr bwMode="auto">
          <a:xfrm>
            <a:off x="4976813" y="3544888"/>
            <a:ext cx="3671887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17850"/>
            <a:ext cx="338455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5" descr="Circle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itle 1"/>
          <p:cNvSpPr txBox="1">
            <a:spLocks/>
          </p:cNvSpPr>
          <p:nvPr/>
        </p:nvSpPr>
        <p:spPr bwMode="auto">
          <a:xfrm>
            <a:off x="188913" y="785813"/>
            <a:ext cx="907573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8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Planirawe i dejstvo</a:t>
            </a:r>
            <a: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500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Zo{to da planirame?</a:t>
            </a:r>
            <a:endParaRPr lang="en-US" altLang="en-US" sz="250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4277" name="Subtitle 2"/>
          <p:cNvSpPr txBox="1">
            <a:spLocks/>
          </p:cNvSpPr>
          <p:nvPr/>
        </p:nvSpPr>
        <p:spPr bwMode="auto">
          <a:xfrm>
            <a:off x="212725" y="2914650"/>
            <a:ext cx="5337175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si gi odredime celite i `elbite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gi povrzeme celite so pozicii vo marketing planot</a:t>
            </a:r>
            <a:r>
              <a:rPr lang="en-GB" altLang="en-US">
                <a:cs typeface="Arial" panose="020B0604020202020204" pitchFamily="34" charset="0"/>
              </a:rPr>
              <a:t> </a:t>
            </a:r>
            <a:endParaRPr lang="bg-BG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odredime rok za postignuvawe na svoite celi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bideme aktivni</a:t>
            </a: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54278" name="Text Box 8"/>
          <p:cNvSpPr txBox="1">
            <a:spLocks noChangeArrowheads="1"/>
          </p:cNvSpPr>
          <p:nvPr/>
        </p:nvSpPr>
        <p:spPr bwMode="auto">
          <a:xfrm>
            <a:off x="5549900" y="6284913"/>
            <a:ext cx="35941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54279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4280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133600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Title 1"/>
          <p:cNvSpPr txBox="1">
            <a:spLocks/>
          </p:cNvSpPr>
          <p:nvPr/>
        </p:nvSpPr>
        <p:spPr bwMode="auto">
          <a:xfrm>
            <a:off x="193675" y="785813"/>
            <a:ext cx="9075738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8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Planirawe i dejstvo</a:t>
            </a:r>
            <a: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500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Zo{to da planirame?</a:t>
            </a:r>
            <a:endParaRPr lang="en-US" altLang="en-US" sz="250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5300" name="Subtitle 2"/>
          <p:cNvSpPr txBox="1">
            <a:spLocks/>
          </p:cNvSpPr>
          <p:nvPr/>
        </p:nvSpPr>
        <p:spPr bwMode="auto">
          <a:xfrm>
            <a:off x="203200" y="3213100"/>
            <a:ext cx="52260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gi isplanirame proda`bite na malo</a:t>
            </a:r>
            <a:endParaRPr lang="en-GB" altLang="en-US">
              <a:latin typeface="MAC C Swiss" panose="020B7200000000000000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zapo~neme da go izgotvuvame spisokot so poznati</a:t>
            </a:r>
            <a:endParaRPr lang="bg-BG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pravime telefonski razgovori</a:t>
            </a:r>
            <a:endParaRPr lang="en-GB" altLang="en-US"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</a:pPr>
            <a:r>
              <a:rPr lang="en-GB" altLang="en-US">
                <a:solidFill>
                  <a:srgbClr val="1B2559"/>
                </a:solidFill>
                <a:cs typeface="Arial" panose="020B0604020202020204" pitchFamily="34" charset="0"/>
              </a:rPr>
              <a:t>•</a:t>
            </a:r>
            <a:r>
              <a:rPr lang="bg-BG" altLang="en-US">
                <a:solidFill>
                  <a:srgbClr val="1B2559"/>
                </a:solidFill>
                <a:cs typeface="Arial" panose="020B0604020202020204" pitchFamily="34" charset="0"/>
              </a:rPr>
              <a:t>	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Za da go zapo~neme ciklusot na sponzorirawe</a:t>
            </a:r>
            <a:endParaRPr lang="en-GB" altLang="en-US">
              <a:cs typeface="Arial" panose="020B0604020202020204" pitchFamily="34" charset="0"/>
            </a:endParaRPr>
          </a:p>
        </p:txBody>
      </p:sp>
      <p:sp>
        <p:nvSpPr>
          <p:cNvPr id="55301" name="Text Box 10"/>
          <p:cNvSpPr txBox="1">
            <a:spLocks noChangeArrowheads="1"/>
          </p:cNvSpPr>
          <p:nvPr/>
        </p:nvSpPr>
        <p:spPr bwMode="auto">
          <a:xfrm>
            <a:off x="5429250" y="6284913"/>
            <a:ext cx="353536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pic>
        <p:nvPicPr>
          <p:cNvPr id="5530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650" y="3121025"/>
            <a:ext cx="3384550" cy="316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304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258763" y="70326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>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Користете ги онлајн обуките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6324" name="Subtitle 2"/>
          <p:cNvSpPr txBox="1">
            <a:spLocks/>
          </p:cNvSpPr>
          <p:nvPr/>
        </p:nvSpPr>
        <p:spPr bwMode="auto">
          <a:xfrm>
            <a:off x="3760788" y="2420938"/>
            <a:ext cx="4843462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</a:t>
            </a:r>
            <a:r>
              <a:rPr lang="en-US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 </a:t>
            </a:r>
            <a:r>
              <a:rPr lang="mk-MK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делот</a:t>
            </a: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за СФБ </a:t>
            </a:r>
            <a:b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</a:t>
            </a:r>
            <a:r>
              <a:rPr lang="en-US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www.flp.bg</a:t>
            </a:r>
            <a:endParaRPr lang="en-US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Односно </a:t>
            </a:r>
            <a:r>
              <a:rPr lang="en-US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4"/>
              </a:rPr>
              <a:t>www.discoverforever.com</a:t>
            </a:r>
            <a:endParaRPr lang="bg-BG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Можете и да ги превземете на вашиот компјутер или уред</a:t>
            </a:r>
            <a:endParaRPr lang="en-GB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5" tooltip="Онлайн обучения във www.flp.bg"/>
          </p:cNvPr>
          <p:cNvPicPr>
            <a:picLocks noChangeAspect="1"/>
          </p:cNvPicPr>
          <p:nvPr/>
        </p:nvPicPr>
        <p:blipFill rotWithShape="1">
          <a:blip r:embed="rId6"/>
          <a:srcRect l="20387" t="8824" r="21574" b="3848"/>
          <a:stretch/>
        </p:blipFill>
        <p:spPr>
          <a:xfrm>
            <a:off x="292100" y="2495550"/>
            <a:ext cx="3349625" cy="4032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hlinkClick r:id="rId7" tooltip="Онлайн обучения във www.discoverforever.com"/>
          </p:cNvPr>
          <p:cNvPicPr>
            <a:picLocks noChangeAspect="1"/>
          </p:cNvPicPr>
          <p:nvPr/>
        </p:nvPicPr>
        <p:blipFill rotWithShape="1">
          <a:blip r:embed="rId8"/>
          <a:srcRect l="2289" t="8206" r="5404" b="40213"/>
          <a:stretch/>
        </p:blipFill>
        <p:spPr>
          <a:xfrm>
            <a:off x="3940175" y="4495800"/>
            <a:ext cx="4545013" cy="2032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6328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Представување на можностите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7348" name="Subtitle 2"/>
          <p:cNvSpPr txBox="1">
            <a:spLocks/>
          </p:cNvSpPr>
          <p:nvPr/>
        </p:nvSpPr>
        <p:spPr bwMode="auto">
          <a:xfrm>
            <a:off x="4999038" y="2565400"/>
            <a:ext cx="34607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Основно </a:t>
            </a:r>
            <a:br>
              <a:rPr lang="bg-BG" altLang="bg-BG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представување на можностите за бизнис, кои што Форевер Ви ги предлага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Видете ги бројните предности со што можете да поседувате профитабилен сопствен бизнис во партнерство </a:t>
            </a:r>
            <a:br>
              <a:rPr lang="bg-BG" altLang="bg-BG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 ФЛП</a:t>
            </a:r>
          </a:p>
        </p:txBody>
      </p:sp>
      <p:pic>
        <p:nvPicPr>
          <p:cNvPr id="2" name="Picture 1">
            <a:hlinkClick r:id="rId3" tooltip="Представяне на възможностите"/>
          </p:cNvPr>
          <p:cNvPicPr>
            <a:picLocks noChangeAspect="1"/>
          </p:cNvPicPr>
          <p:nvPr/>
        </p:nvPicPr>
        <p:blipFill rotWithShape="1">
          <a:blip r:embed="rId4"/>
          <a:srcRect l="21834" t="14045" r="21995" b="28591"/>
          <a:stretch/>
        </p:blipFill>
        <p:spPr>
          <a:xfrm>
            <a:off x="557213" y="2424113"/>
            <a:ext cx="4230687" cy="345598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7350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57351" name="TextBox 2"/>
          <p:cNvSpPr txBox="1">
            <a:spLocks noChangeArrowheads="1"/>
          </p:cNvSpPr>
          <p:nvPr/>
        </p:nvSpPr>
        <p:spPr bwMode="auto">
          <a:xfrm>
            <a:off x="2484438" y="3619500"/>
            <a:ext cx="2087562" cy="17541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mk-MK" altLang="mk-MK" i="1">
                <a:solidFill>
                  <a:srgbClr val="C0C682"/>
                </a:solidFill>
              </a:rPr>
              <a:t>Ништо друго не ја определува вашата иднина, така како вашите соништа</a:t>
            </a:r>
          </a:p>
        </p:txBody>
      </p:sp>
      <p:sp>
        <p:nvSpPr>
          <p:cNvPr id="57352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7353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Првите чекори: основи за успех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8372" name="Subtitle 2"/>
          <p:cNvSpPr txBox="1">
            <a:spLocks/>
          </p:cNvSpPr>
          <p:nvPr/>
        </p:nvSpPr>
        <p:spPr bwMode="auto">
          <a:xfrm>
            <a:off x="5003800" y="3068638"/>
            <a:ext cx="3313113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Седум модули со основни познавања за добар старт во бизнисот 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Вистински примери со готови решенија за различни ситуации и правилно насочување на разговорите</a:t>
            </a:r>
            <a:endParaRPr lang="en-GB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58373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pic>
        <p:nvPicPr>
          <p:cNvPr id="58374" name="Picture 12" descr="http://flp.bg/Images/Distributors/gettingStartedM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989263"/>
            <a:ext cx="3752850" cy="28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376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Маркетин</a:t>
            </a:r>
            <a:r>
              <a:rPr lang="mk-MK" altLang="bg-BG" sz="2500" cap="small" dirty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г</a:t>
            </a: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 план (дел 1 и 2)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59396" name="Subtitle 2"/>
          <p:cNvSpPr txBox="1">
            <a:spLocks/>
          </p:cNvSpPr>
          <p:nvPr/>
        </p:nvSpPr>
        <p:spPr bwMode="auto">
          <a:xfrm>
            <a:off x="4945063" y="3644900"/>
            <a:ext cx="3490912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Брзо претставување на уникатниот план на Форевер во два дела 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Секоја завршува со краток текст за проверка на наученото.</a:t>
            </a:r>
            <a:endParaRPr lang="en-GB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3" tooltip="Маркетингов план 1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13" y="2278063"/>
            <a:ext cx="2952750" cy="2212975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398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59399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9400" name="TextBox 8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pic>
        <p:nvPicPr>
          <p:cNvPr id="2" name="Picture 1" descr="Маркетинг план 2 - Google Chrome"/>
          <p:cNvPicPr>
            <a:picLocks noChangeAspect="1"/>
          </p:cNvPicPr>
          <p:nvPr/>
        </p:nvPicPr>
        <p:blipFill rotWithShape="1">
          <a:blip r:embed="rId5"/>
          <a:srcRect l="12201" t="13430" r="31100" b="9042"/>
          <a:stretch/>
        </p:blipFill>
        <p:spPr>
          <a:xfrm>
            <a:off x="1890713" y="4254500"/>
            <a:ext cx="2952750" cy="2173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Маркетинг план 1 - Google Chrome"/>
          <p:cNvPicPr>
            <a:picLocks noChangeAspect="1"/>
          </p:cNvPicPr>
          <p:nvPr/>
        </p:nvPicPr>
        <p:blipFill rotWithShape="1">
          <a:blip r:embed="rId6"/>
          <a:srcRect l="12201" t="11969" r="31101" b="9041"/>
          <a:stretch/>
        </p:blipFill>
        <p:spPr>
          <a:xfrm>
            <a:off x="449263" y="2295525"/>
            <a:ext cx="294640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Пакет „Допирот од Форевер“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0420" name="Subtitle 2"/>
          <p:cNvSpPr txBox="1">
            <a:spLocks/>
          </p:cNvSpPr>
          <p:nvPr/>
        </p:nvSpPr>
        <p:spPr bwMode="auto">
          <a:xfrm>
            <a:off x="5292725" y="2997200"/>
            <a:ext cx="34559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Запознавање со најпродаваните производи на ФЛП, собрани во комбинираниот пакет „Допирот од Форевер“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Претворете се во најдобриот клиент и здобијте се со многу други.</a:t>
            </a:r>
            <a:endParaRPr lang="en-GB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3" tooltip="Комбиниран пакет „Докосване до Форевър“"/>
          </p:cNvPr>
          <p:cNvPicPr>
            <a:picLocks noChangeAspect="1"/>
          </p:cNvPicPr>
          <p:nvPr/>
        </p:nvPicPr>
        <p:blipFill rotWithShape="1">
          <a:blip r:embed="rId4"/>
          <a:srcRect t="3352" b="3320"/>
          <a:stretch/>
        </p:blipFill>
        <p:spPr>
          <a:xfrm>
            <a:off x="539750" y="2420938"/>
            <a:ext cx="4629150" cy="345598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0422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60423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424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60425" name="TextBox 2"/>
          <p:cNvSpPr txBox="1">
            <a:spLocks noChangeArrowheads="1"/>
          </p:cNvSpPr>
          <p:nvPr/>
        </p:nvSpPr>
        <p:spPr bwMode="auto">
          <a:xfrm>
            <a:off x="703263" y="3860800"/>
            <a:ext cx="1768475" cy="8620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/>
              <a:t>Допирот од </a:t>
            </a:r>
          </a:p>
          <a:p>
            <a:pPr algn="ctr"/>
            <a:r>
              <a:rPr lang="mk-MK" altLang="mk-MK"/>
              <a:t>Форевер</a:t>
            </a:r>
          </a:p>
          <a:p>
            <a:pPr algn="ctr"/>
            <a:r>
              <a:rPr lang="mk-MK" altLang="mk-MK" sz="1400" i="1"/>
              <a:t>комбиниран пакет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10 од најпопуларните производи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1444" name="Subtitle 2"/>
          <p:cNvSpPr txBox="1">
            <a:spLocks/>
          </p:cNvSpPr>
          <p:nvPr/>
        </p:nvSpPr>
        <p:spPr bwMode="auto">
          <a:xfrm>
            <a:off x="5292725" y="2997200"/>
            <a:ext cx="3671888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Претставување на десет од најпопуларните </a:t>
            </a:r>
            <a:b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производи на ФЛП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Испробајте ги уште сега, </a:t>
            </a:r>
            <a:r>
              <a:rPr lang="ru-RU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 да се уверите лично во квалитетите и дејството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ru-RU" altLang="bg-BG" sz="220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Споделете ги впечатоците со сите околу вас</a:t>
            </a:r>
            <a:endParaRPr lang="en-GB" altLang="bg-BG" sz="220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hlinkClick r:id="rId3" tooltip="10 от най-популярните продукти"/>
          </p:cNvPr>
          <p:cNvPicPr>
            <a:picLocks noChangeAspect="1"/>
          </p:cNvPicPr>
          <p:nvPr/>
        </p:nvPicPr>
        <p:blipFill rotWithShape="1">
          <a:blip r:embed="rId4"/>
          <a:srcRect t="3386" b="3311"/>
          <a:stretch/>
        </p:blipFill>
        <p:spPr>
          <a:xfrm>
            <a:off x="552450" y="2420938"/>
            <a:ext cx="4629150" cy="345598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61447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448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61449" name="TextBox 1"/>
          <p:cNvSpPr txBox="1">
            <a:spLocks noChangeArrowheads="1"/>
          </p:cNvSpPr>
          <p:nvPr/>
        </p:nvSpPr>
        <p:spPr bwMode="auto">
          <a:xfrm>
            <a:off x="1908175" y="2806700"/>
            <a:ext cx="3146425" cy="1062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2100" b="1">
                <a:solidFill>
                  <a:srgbClr val="A15A1E"/>
                </a:solidFill>
              </a:rPr>
              <a:t>10 </a:t>
            </a:r>
          </a:p>
          <a:p>
            <a:pPr algn="ctr"/>
            <a:r>
              <a:rPr lang="mk-MK" altLang="mk-MK" sz="2100" b="1">
                <a:solidFill>
                  <a:srgbClr val="A15A1E"/>
                </a:solidFill>
              </a:rPr>
              <a:t>од најпопуларните </a:t>
            </a:r>
          </a:p>
          <a:p>
            <a:pPr algn="ctr"/>
            <a:r>
              <a:rPr lang="mk-MK" altLang="mk-MK" sz="2100" b="1">
                <a:solidFill>
                  <a:srgbClr val="A15A1E"/>
                </a:solidFill>
              </a:rPr>
              <a:t>производи на </a:t>
            </a:r>
            <a:r>
              <a:rPr lang="mk-MK" altLang="mk-MK" b="1">
                <a:solidFill>
                  <a:srgbClr val="A15A1E"/>
                </a:solidFill>
              </a:rPr>
              <a:t>Форевер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 txBox="1">
            <a:spLocks/>
          </p:cNvSpPr>
          <p:nvPr/>
        </p:nvSpPr>
        <p:spPr bwMode="auto">
          <a:xfrm>
            <a:off x="457200" y="685800"/>
            <a:ext cx="6686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 - kompanijata</a:t>
            </a: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29699" name="Content Placeholder 2"/>
          <p:cNvSpPr txBox="1">
            <a:spLocks/>
          </p:cNvSpPr>
          <p:nvPr/>
        </p:nvSpPr>
        <p:spPr bwMode="auto">
          <a:xfrm>
            <a:off x="153988" y="2276475"/>
            <a:ext cx="6289675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buClr>
                <a:srgbClr val="461F4C"/>
              </a:buClr>
            </a:pPr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</a:rPr>
              <a:t>Vo svetski ramki</a:t>
            </a:r>
            <a:endParaRPr lang="en-GB" altLang="en-US" sz="1600" b="1">
              <a:solidFill>
                <a:srgbClr val="461F4C"/>
              </a:solidFill>
              <a:cs typeface="Arial" panose="020B0604020202020204" pitchFamily="34" charset="0"/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Osnovana vo 1978 g. vo SAD</a:t>
            </a:r>
            <a:endParaRPr lang="en-GB" altLang="en-US" sz="1600"/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Iskusen i dolgogodi{en tim na upravuvawe</a:t>
            </a:r>
            <a:endParaRPr lang="en-GB" altLang="en-US" sz="1600"/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Proda`bi vo pove}e od 155 zemji, obrt od </a:t>
            </a:r>
            <a:r>
              <a:rPr lang="mk-MK" altLang="en-US" sz="1600">
                <a:latin typeface="MAC C Swiss" panose="020B7200000000000000" pitchFamily="34" charset="0"/>
              </a:rPr>
              <a:t>речиси</a:t>
            </a:r>
            <a:r>
              <a:rPr lang="en-US" altLang="en-US" sz="1600">
                <a:latin typeface="MAC C Swiss" panose="020B7200000000000000" pitchFamily="34" charset="0"/>
              </a:rPr>
              <a:t> $3 mlrd. godi{no</a:t>
            </a:r>
            <a:endParaRPr lang="en-GB" altLang="en-US" sz="1600"/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Potvrdena kompanija so jasna vizija</a:t>
            </a:r>
            <a:endParaRPr lang="en-GB" altLang="en-US" sz="1600"/>
          </a:p>
          <a:p>
            <a:pPr defTabSz="914400" eaLnBrk="1" hangingPunct="1">
              <a:spcAft>
                <a:spcPts val="900"/>
              </a:spcAft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Aktivi so preku $1,5 mlrd., bogata i bez zadol`uvawa</a:t>
            </a:r>
            <a:endParaRPr lang="en-US" altLang="en-US" sz="1600"/>
          </a:p>
          <a:p>
            <a:pPr defTabSz="914400" eaLnBrk="1" hangingPunct="1">
              <a:spcAft>
                <a:spcPts val="900"/>
              </a:spcAft>
              <a:buClr>
                <a:srgbClr val="461F4C"/>
              </a:buClr>
              <a:buFont typeface="Arial" panose="020B0604020202020204" pitchFamily="34" charset="0"/>
              <a:buNone/>
            </a:pPr>
            <a:endParaRPr lang="en-GB" altLang="en-US" sz="1600"/>
          </a:p>
          <a:p>
            <a:pPr defTabSz="914400" eaLnBrk="1" hangingPunct="1">
              <a:buClr>
                <a:srgbClr val="461F4C"/>
              </a:buClr>
            </a:pPr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</a:rPr>
              <a:t>Makedonija</a:t>
            </a:r>
            <a:endParaRPr lang="en-GB" altLang="en-US" sz="1600" b="1">
              <a:solidFill>
                <a:srgbClr val="461F4C"/>
              </a:solidFill>
            </a:endParaRPr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Kancelarija od mart 2000 g.</a:t>
            </a:r>
            <a:endParaRPr lang="en-GB" altLang="en-US" sz="1600"/>
          </a:p>
          <a:p>
            <a:pPr defTabSz="914400" eaLnBrk="1" hangingPunct="1">
              <a:buClr>
                <a:srgbClr val="461F4C"/>
              </a:buClr>
              <a:buFont typeface="Arial" panose="020B0604020202020204" pitchFamily="34" charset="0"/>
              <a:buChar char="•"/>
            </a:pPr>
            <a:r>
              <a:rPr lang="en-US" altLang="en-US" sz="1600">
                <a:latin typeface="MAC C Swiss" panose="020B7200000000000000" pitchFamily="34" charset="0"/>
              </a:rPr>
              <a:t>Golem del od pazarot na proizvodi za zdravje i ubavina</a:t>
            </a:r>
            <a:endParaRPr lang="en-GB" altLang="en-US" sz="1600"/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6804025" y="504825"/>
            <a:ext cx="1584325" cy="276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200">
                <a:solidFill>
                  <a:srgbClr val="660066"/>
                </a:solidFill>
              </a:rPr>
              <a:t>БРЗ СТАРТ</a:t>
            </a:r>
            <a:endParaRPr lang="en-US" altLang="en-US" sz="1200">
              <a:solidFill>
                <a:srgbClr val="660066"/>
              </a:solidFill>
            </a:endParaRPr>
          </a:p>
        </p:txBody>
      </p:sp>
      <p:sp>
        <p:nvSpPr>
          <p:cNvPr id="29701" name="Text Box 8"/>
          <p:cNvSpPr txBox="1">
            <a:spLocks noChangeArrowheads="1"/>
          </p:cNvSpPr>
          <p:nvPr/>
        </p:nvSpPr>
        <p:spPr bwMode="auto">
          <a:xfrm>
            <a:off x="5292725" y="6259513"/>
            <a:ext cx="36718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pic>
        <p:nvPicPr>
          <p:cNvPr id="29702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68"/>
          <a:stretch>
            <a:fillRect/>
          </a:stretch>
        </p:blipFill>
        <p:spPr bwMode="auto">
          <a:xfrm>
            <a:off x="6443663" y="2708275"/>
            <a:ext cx="2387600" cy="342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6"/>
          <p:cNvSpPr txBox="1">
            <a:spLocks noChangeArrowheads="1"/>
          </p:cNvSpPr>
          <p:nvPr/>
        </p:nvSpPr>
        <p:spPr bwMode="auto">
          <a:xfrm>
            <a:off x="6875463" y="781050"/>
            <a:ext cx="1368425" cy="3381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Компензационен план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2468" name="Subtitle 2"/>
          <p:cNvSpPr txBox="1">
            <a:spLocks/>
          </p:cNvSpPr>
          <p:nvPr/>
        </p:nvSpPr>
        <p:spPr bwMode="auto">
          <a:xfrm>
            <a:off x="5295900" y="3309938"/>
            <a:ext cx="3671888" cy="345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Запознајте се со Катја - нов сопственик на Форевер бизнис со смели соништа и цврста решителност да ги оствари</a:t>
            </a:r>
            <a:endParaRPr lang="mk-MK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ru-RU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Обуката прекрасно го илустрира  искачувањето по скалилата на успехот во Форевер</a:t>
            </a:r>
            <a:endParaRPr lang="mk-MK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3" name="Picture 2">
            <a:hlinkClick r:id="rId3" tooltip="Компенсационен план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" y="2420938"/>
            <a:ext cx="4375150" cy="3455987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2470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62471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472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 descr="Circle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Справување со приговори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3492" name="Subtitle 2"/>
          <p:cNvSpPr txBox="1">
            <a:spLocks/>
          </p:cNvSpPr>
          <p:nvPr/>
        </p:nvSpPr>
        <p:spPr bwMode="auto">
          <a:xfrm>
            <a:off x="5292725" y="2871788"/>
            <a:ext cx="35274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Готови </a:t>
            </a:r>
            <a:br>
              <a:rPr lang="bg-BG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решенија за справување </a:t>
            </a:r>
            <a:br>
              <a:rPr lang="bg-BG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со најчести приговори со кои се соочуваме кога разговараме со нови кандидати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На секое прашање </a:t>
            </a:r>
            <a:r>
              <a:rPr lang="mk-MK" altLang="bg-BG" sz="20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одговарајте самоуверено, логично и мотивирачки</a:t>
            </a:r>
            <a:endParaRPr lang="en-GB" altLang="bg-BG" sz="2000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hlinkClick r:id="rId3" tooltip="Справяне с възражения"/>
          </p:cNvPr>
          <p:cNvPicPr>
            <a:picLocks noChangeAspect="1"/>
          </p:cNvPicPr>
          <p:nvPr/>
        </p:nvPicPr>
        <p:blipFill rotWithShape="1">
          <a:blip r:embed="rId4"/>
          <a:srcRect t="3236" b="3311"/>
          <a:stretch/>
        </p:blipFill>
        <p:spPr>
          <a:xfrm>
            <a:off x="603250" y="2419350"/>
            <a:ext cx="4622800" cy="3455988"/>
          </a:xfrm>
          <a:prstGeom prst="rect">
            <a:avLst/>
          </a:prstGeom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3494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63495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3496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63497" name="TextBox 2"/>
          <p:cNvSpPr txBox="1">
            <a:spLocks noChangeArrowheads="1"/>
          </p:cNvSpPr>
          <p:nvPr/>
        </p:nvSpPr>
        <p:spPr bwMode="auto">
          <a:xfrm>
            <a:off x="3635375" y="3071813"/>
            <a:ext cx="804863" cy="261937"/>
          </a:xfrm>
          <a:prstGeom prst="rect">
            <a:avLst/>
          </a:prstGeom>
          <a:solidFill>
            <a:srgbClr val="C4B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mk-MK" altLang="mk-MK" sz="1100">
                <a:solidFill>
                  <a:srgbClr val="5E583C"/>
                </a:solidFill>
              </a:rPr>
              <a:t>прашања</a:t>
            </a:r>
          </a:p>
        </p:txBody>
      </p:sp>
      <p:sp>
        <p:nvSpPr>
          <p:cNvPr id="63498" name="TextBox 3"/>
          <p:cNvSpPr txBox="1">
            <a:spLocks noChangeArrowheads="1"/>
          </p:cNvSpPr>
          <p:nvPr/>
        </p:nvSpPr>
        <p:spPr bwMode="auto">
          <a:xfrm>
            <a:off x="1979613" y="3995738"/>
            <a:ext cx="1833562" cy="307975"/>
          </a:xfrm>
          <a:prstGeom prst="rect">
            <a:avLst/>
          </a:prstGeom>
          <a:solidFill>
            <a:srgbClr val="C4BD9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mk-MK" altLang="mk-MK" sz="1400" b="1">
                <a:solidFill>
                  <a:srgbClr val="595337"/>
                </a:solidFill>
              </a:rPr>
              <a:t>ПРИГОВОРИ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Circle4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0" y="2230438"/>
            <a:ext cx="10795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2" name="Title 1"/>
          <p:cNvSpPr txBox="1">
            <a:spLocks/>
          </p:cNvSpPr>
          <p:nvPr/>
        </p:nvSpPr>
        <p:spPr bwMode="auto">
          <a:xfrm>
            <a:off x="442913" y="785813"/>
            <a:ext cx="88026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  <a:defRPr/>
            </a:pPr>
            <a:r>
              <a:rPr lang="bg-BG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>Онлајн обуки</a:t>
            </a:r>
            <a: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  <a:t/>
            </a:r>
            <a:br>
              <a:rPr lang="en-GB" altLang="bg-BG" sz="3200" cap="small" dirty="0" smtClean="0">
                <a:solidFill>
                  <a:prstClr val="white"/>
                </a:solidFill>
                <a:cs typeface="Arial" panose="020B0604020202020204" pitchFamily="34" charset="0"/>
              </a:rPr>
            </a:br>
            <a:r>
              <a:rPr lang="bg-BG" altLang="bg-BG" sz="2500" cap="small" dirty="0" smtClean="0">
                <a:solidFill>
                  <a:srgbClr val="B3A2C7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Патот кон ниво Менаџер</a:t>
            </a:r>
            <a:endParaRPr lang="en-US" altLang="bg-BG" sz="2500" cap="small" dirty="0" smtClean="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4516" name="Subtitle 2"/>
          <p:cNvSpPr txBox="1">
            <a:spLocks/>
          </p:cNvSpPr>
          <p:nvPr/>
        </p:nvSpPr>
        <p:spPr bwMode="auto">
          <a:xfrm>
            <a:off x="4848225" y="2747963"/>
            <a:ext cx="36004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55600" indent="-355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20738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28725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36713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1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Шест модули </a:t>
            </a:r>
            <a:br>
              <a:rPr lang="bg-BG" altLang="bg-BG" sz="1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bg-BG" altLang="bg-BG" sz="1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за тие кои се стремат кон врвовите на маркетинг планот на ФЛП </a:t>
            </a:r>
          </a:p>
          <a:p>
            <a:pPr defTabSz="914400" eaLnBrk="1" hangingPunct="1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bg-BG" altLang="bg-BG" sz="1900" dirty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Како да си поставите цел, да го постигнете фокусот, посветеност, дисциплина и баланс, да ги дуплирате продажбите, да спонзорирате и да водите грижа за своите соработници.</a:t>
            </a:r>
          </a:p>
        </p:txBody>
      </p:sp>
      <p:sp>
        <p:nvSpPr>
          <p:cNvPr id="64517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519" name="TextBox 7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pic>
        <p:nvPicPr>
          <p:cNvPr id="64520" name="Picture 2" descr="FLP Distributor Education - Google Chro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3" t="8896" r="16139" b="13429"/>
          <a:stretch>
            <a:fillRect/>
          </a:stretch>
        </p:blipFill>
        <p:spPr bwMode="auto">
          <a:xfrm>
            <a:off x="576263" y="2559050"/>
            <a:ext cx="4230687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 txBox="1">
            <a:spLocks/>
          </p:cNvSpPr>
          <p:nvPr/>
        </p:nvSpPr>
        <p:spPr bwMode="auto">
          <a:xfrm>
            <a:off x="134938" y="976313"/>
            <a:ext cx="6619875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1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[est ednostavni ~ekori kon uspehot</a:t>
            </a:r>
            <a:endParaRPr lang="bg-BG" altLang="en-US" sz="31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eaLnBrk="1" hangingPunct="1"/>
            <a:r>
              <a:rPr lang="en-US" altLang="en-US" sz="2500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Kako da zapo~nam?</a:t>
            </a:r>
            <a:endParaRPr lang="en-US" altLang="en-US" sz="3800">
              <a:solidFill>
                <a:srgbClr val="B3A2C7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6563" name="Subtitle 2"/>
          <p:cNvSpPr txBox="1">
            <a:spLocks/>
          </p:cNvSpPr>
          <p:nvPr/>
        </p:nvSpPr>
        <p:spPr bwMode="auto">
          <a:xfrm>
            <a:off x="250825" y="2638425"/>
            <a:ext cx="60404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AutoNum type="arabicPeriod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Zapo~nete da gi koristite proizvodite od paketot</a:t>
            </a:r>
            <a:endParaRPr lang="en-GB" altLang="en-US" sz="1600"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AutoNum type="arabicPeriod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Poka`ete gi proizvodite od paketot na prijateli i rodnini, za da si obezbedite potro{uva~i</a:t>
            </a:r>
            <a:endParaRPr lang="en-GB" altLang="en-US" sz="1600"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AutoNum type="arabicPeriod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Organizirajte doma{ni zabavi i prezentacii na proizvodi so pomo{ na va{iot sponzor</a:t>
            </a:r>
            <a:endParaRPr lang="en-GB" altLang="en-US" sz="1600"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AutoNum type="arabicPeriod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Bidete siguren deka imate dovolno bro{uri za site rodnini i prijateli vo sekoe vreme</a:t>
            </a:r>
            <a:endParaRPr lang="en-GB" altLang="en-US" sz="1600"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AutoNum type="arabicPeriod"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Zapo~nete da go pravite spisokot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      na lu|eto, koi gi poznavate</a:t>
            </a:r>
            <a:r>
              <a:rPr lang="bg-BG" altLang="en-US" sz="1600">
                <a:cs typeface="Arial" panose="020B0604020202020204" pitchFamily="34" charset="0"/>
              </a:rPr>
              <a:t> (100+)</a:t>
            </a:r>
            <a:endParaRPr lang="en-GB" altLang="en-US" sz="1600"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buFont typeface="Calibri" panose="020F0502020204030204" pitchFamily="34" charset="0"/>
              <a:buNone/>
            </a:pPr>
            <a:r>
              <a:rPr lang="en-US" altLang="en-US" sz="1600">
                <a:cs typeface="Arial" panose="020B0604020202020204" pitchFamily="34" charset="0"/>
              </a:rPr>
              <a:t>6.   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Napravete ja prvata pokana-DENES!</a:t>
            </a:r>
            <a:endParaRPr lang="en-GB" altLang="en-US" sz="1600">
              <a:cs typeface="Arial" panose="020B0604020202020204" pitchFamily="34" charset="0"/>
            </a:endParaRPr>
          </a:p>
        </p:txBody>
      </p:sp>
      <p:sp>
        <p:nvSpPr>
          <p:cNvPr id="66564" name="Rectangle 6"/>
          <p:cNvSpPr>
            <a:spLocks noChangeArrowheads="1"/>
          </p:cNvSpPr>
          <p:nvPr/>
        </p:nvSpPr>
        <p:spPr bwMode="auto">
          <a:xfrm>
            <a:off x="5724525" y="6235700"/>
            <a:ext cx="809625" cy="2889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mk-MK" altLang="en-US"/>
          </a:p>
        </p:txBody>
      </p:sp>
      <p:grpSp>
        <p:nvGrpSpPr>
          <p:cNvPr id="66565" name="Group 2"/>
          <p:cNvGrpSpPr>
            <a:grpSpLocks/>
          </p:cNvGrpSpPr>
          <p:nvPr/>
        </p:nvGrpSpPr>
        <p:grpSpPr bwMode="auto">
          <a:xfrm>
            <a:off x="6084888" y="2252663"/>
            <a:ext cx="2798762" cy="3697287"/>
            <a:chOff x="6280835" y="2204396"/>
            <a:chExt cx="2799519" cy="3696451"/>
          </a:xfrm>
        </p:grpSpPr>
        <p:pic>
          <p:nvPicPr>
            <p:cNvPr id="66569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5" t="25928" r="27689" b="8736"/>
            <a:stretch>
              <a:fillRect/>
            </a:stretch>
          </p:blipFill>
          <p:spPr bwMode="auto">
            <a:xfrm rot="189454">
              <a:off x="6589739" y="2204396"/>
              <a:ext cx="1907480" cy="20709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0" name="Picture 3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290" y="3494855"/>
              <a:ext cx="441446" cy="746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1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1991" y="3862786"/>
              <a:ext cx="2148363" cy="14463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2" name="Picture 4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8671" y="4452712"/>
              <a:ext cx="875052" cy="424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3" name="Picture 5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553" y="4365691"/>
              <a:ext cx="395435" cy="655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4" name="Picture 3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3764" y="4404687"/>
              <a:ext cx="285314" cy="6624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5" name="Picture 3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0869" y="4530487"/>
              <a:ext cx="258855" cy="617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6" name="Picture 5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88337" y="4401189"/>
              <a:ext cx="252768" cy="64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7" name="Picture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23608" y="4714463"/>
              <a:ext cx="283801" cy="498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8" name="Picture 4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26168" y="4827029"/>
              <a:ext cx="238441" cy="43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79" name="Picture 3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6067" y="4308651"/>
              <a:ext cx="335368" cy="787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0" name="Picture 40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5609" y="4980389"/>
              <a:ext cx="278363" cy="52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1" name="Picture 41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95102" y="5102137"/>
              <a:ext cx="238940" cy="42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2" name="Picture 4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8734" y="4807859"/>
              <a:ext cx="217895" cy="4018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3" name="Picture 46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91634" y="4799827"/>
              <a:ext cx="263886" cy="52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4" name="Picture 23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8246" y="4594747"/>
              <a:ext cx="571044" cy="571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5" name="Picture 47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6404" y="5025339"/>
              <a:ext cx="263886" cy="52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6" name="Picture 48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7079" y="5060637"/>
              <a:ext cx="526454" cy="526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7" name="Picture 4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6704" y="5076156"/>
              <a:ext cx="239469" cy="42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8" name="Picture 50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2612" y="5122606"/>
              <a:ext cx="272845" cy="535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89" name="Picture 51"/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0893" y="5090176"/>
              <a:ext cx="376878" cy="571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90" name="Picture 52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4000" y="5198622"/>
              <a:ext cx="416708" cy="567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91" name="Picture 54"/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5005" y="4643538"/>
              <a:ext cx="261756" cy="607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92" name="Picture 3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0835" y="4886082"/>
              <a:ext cx="631455" cy="63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6593" name="Picture 56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71231" y="5232647"/>
              <a:ext cx="667849" cy="668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6566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6568" name="TextBox 33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5"/>
          <p:cNvSpPr txBox="1">
            <a:spLocks noChangeArrowheads="1"/>
          </p:cNvSpPr>
          <p:nvPr/>
        </p:nvSpPr>
        <p:spPr bwMode="auto">
          <a:xfrm>
            <a:off x="7019925" y="476250"/>
            <a:ext cx="1301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bg-BG" altLang="bg-BG" sz="1400">
                <a:solidFill>
                  <a:srgbClr val="660066"/>
                </a:solidFill>
              </a:rPr>
              <a:t>БЪРЗ СТАРТ</a:t>
            </a:r>
            <a:endParaRPr lang="en-US" altLang="bg-BG" sz="1400">
              <a:solidFill>
                <a:srgbClr val="660066"/>
              </a:solidFill>
            </a:endParaRPr>
          </a:p>
        </p:txBody>
      </p:sp>
      <p:sp>
        <p:nvSpPr>
          <p:cNvPr id="45059" name="Title 1"/>
          <p:cNvSpPr txBox="1">
            <a:spLocks/>
          </p:cNvSpPr>
          <p:nvPr/>
        </p:nvSpPr>
        <p:spPr bwMode="auto">
          <a:xfrm>
            <a:off x="431800" y="1087438"/>
            <a:ext cx="5076825" cy="68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На</a:t>
            </a:r>
            <a:r>
              <a:rPr lang="en-US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 </a:t>
            </a:r>
            <a:r>
              <a:rPr lang="bg-BG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кр</a:t>
            </a:r>
            <a:r>
              <a:rPr lang="en-US" altLang="bg-BG" sz="3200" cap="small" dirty="0" err="1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aj</a:t>
            </a:r>
            <a:r>
              <a:rPr lang="en-GB" altLang="bg-BG" sz="3200" cap="small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..</a:t>
            </a:r>
            <a:endParaRPr lang="en-US" altLang="bg-BG" sz="3200" cap="small" dirty="0" smtClean="0">
              <a:solidFill>
                <a:schemeClr val="bg1"/>
              </a:solidFill>
              <a:ea typeface="+mj-ea"/>
              <a:cs typeface="Arial" panose="020B0604020202020204" pitchFamily="34" charset="0"/>
            </a:endParaRPr>
          </a:p>
        </p:txBody>
      </p:sp>
      <p:pic>
        <p:nvPicPr>
          <p:cNvPr id="6758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36838"/>
            <a:ext cx="3252788" cy="325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7590" name="TextBox 33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67591" name="Rectangle 1"/>
          <p:cNvSpPr>
            <a:spLocks noChangeArrowheads="1"/>
          </p:cNvSpPr>
          <p:nvPr/>
        </p:nvSpPr>
        <p:spPr bwMode="auto">
          <a:xfrm>
            <a:off x="407988" y="2636838"/>
            <a:ext cx="52419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mk-MK" altLang="mk-MK" dirty="0"/>
              <a:t>П</a:t>
            </a:r>
            <a:r>
              <a:rPr lang="ru-RU" altLang="mk-MK" dirty="0"/>
              <a:t>оделете ги </a:t>
            </a:r>
            <a:r>
              <a:rPr lang="ru-RU" altLang="mk-MK" dirty="0" smtClean="0"/>
              <a:t>впечатоцит</a:t>
            </a:r>
            <a:r>
              <a:rPr lang="en-US" altLang="mk-MK" dirty="0" smtClean="0"/>
              <a:t>e</a:t>
            </a:r>
            <a:r>
              <a:rPr lang="ru-RU" altLang="mk-MK" dirty="0" smtClean="0"/>
              <a:t> </a:t>
            </a:r>
            <a:r>
              <a:rPr lang="ru-RU" altLang="mk-MK" dirty="0"/>
              <a:t>со сите околу вас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mk-MK" altLang="mk-MK" dirty="0" smtClean="0"/>
              <a:t>Сватете ги нешата</a:t>
            </a:r>
            <a:r>
              <a:rPr lang="ru-RU" altLang="mk-MK" dirty="0" smtClean="0"/>
              <a:t> </a:t>
            </a:r>
            <a:r>
              <a:rPr lang="ru-RU" altLang="mk-MK" dirty="0"/>
              <a:t>сериозно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mk-MK" dirty="0"/>
              <a:t>Инвестирајте време во својот бизнис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mk-MK" dirty="0"/>
              <a:t>Бидете подготвени да раскажувате на сите со што се занимавате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altLang="mk-MK" dirty="0"/>
              <a:t>Уште денес зачувате во Вашиот календар датумот за следното обука</a:t>
            </a:r>
            <a:endParaRPr lang="mk-MK" altLang="mk-MK" dirty="0"/>
          </a:p>
        </p:txBody>
      </p:sp>
      <p:sp>
        <p:nvSpPr>
          <p:cNvPr id="67592" name="Text Box 10"/>
          <p:cNvSpPr txBox="1">
            <a:spLocks noChangeArrowheads="1"/>
          </p:cNvSpPr>
          <p:nvPr/>
        </p:nvSpPr>
        <p:spPr bwMode="auto">
          <a:xfrm>
            <a:off x="5364163" y="6240463"/>
            <a:ext cx="3535362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724973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over Fast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extBox 1"/>
          <p:cNvSpPr txBox="1">
            <a:spLocks noChangeArrowheads="1"/>
          </p:cNvSpPr>
          <p:nvPr/>
        </p:nvSpPr>
        <p:spPr bwMode="auto">
          <a:xfrm>
            <a:off x="6399213" y="1252538"/>
            <a:ext cx="2016125" cy="395287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24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6804025" y="825500"/>
            <a:ext cx="1781175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8613" name="Text Box 5"/>
          <p:cNvSpPr txBox="1">
            <a:spLocks noChangeArrowheads="1"/>
          </p:cNvSpPr>
          <p:nvPr/>
        </p:nvSpPr>
        <p:spPr bwMode="auto">
          <a:xfrm>
            <a:off x="2843213" y="5454650"/>
            <a:ext cx="6049962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660066"/>
                </a:solidFill>
                <a:latin typeface="MAC C Swiss" panose="020B7200000000000000" pitchFamily="34" charset="0"/>
              </a:rPr>
              <a:t>Gradewe na uspe{en biznis</a:t>
            </a:r>
            <a:endParaRPr lang="en-US" altLang="en-US" sz="3200">
              <a:solidFill>
                <a:srgbClr val="66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 txBox="1">
            <a:spLocks/>
          </p:cNvSpPr>
          <p:nvPr/>
        </p:nvSpPr>
        <p:spPr bwMode="auto">
          <a:xfrm>
            <a:off x="204788" y="736600"/>
            <a:ext cx="6686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Forever-najdobriot izbor</a:t>
            </a: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aphicFrame>
        <p:nvGraphicFramePr>
          <p:cNvPr id="57487" name="Group 143"/>
          <p:cNvGraphicFramePr>
            <a:graphicFrameLocks noGrp="1"/>
          </p:cNvGraphicFramePr>
          <p:nvPr/>
        </p:nvGraphicFramePr>
        <p:xfrm>
          <a:off x="179388" y="2265363"/>
          <a:ext cx="8820150" cy="3709986"/>
        </p:xfrm>
        <a:graphic>
          <a:graphicData uri="http://schemas.openxmlformats.org/drawingml/2006/table">
            <a:tbl>
              <a:tblPr/>
              <a:tblGrid>
                <a:gridCol w="3929062"/>
                <a:gridCol w="928688"/>
                <a:gridCol w="3962400"/>
              </a:tblGrid>
              <a:tr h="365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MAC C Swiss" pitchFamily="34" charset="0"/>
                        </a:rPr>
                        <a:t>Forever</a:t>
                      </a:r>
                      <a:endParaRPr kumimoji="0" lang="en-GB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Работа</a:t>
                      </a:r>
                      <a:endParaRPr kumimoji="0" lang="en-GB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T="45716" marB="45716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76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Rabotite za sopstvena blagosostojba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Pomagate na drug da se zbogati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350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Добро признание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Мало или никакво признание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0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Работите разумно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Rabotite naporno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3523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Доживотна можност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MAC C Swiss" pitchFamily="34" charset="0"/>
                        </a:rPr>
                        <a:t>Strav od otkaz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0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Високи доходи</a:t>
                      </a:r>
                      <a:endParaRPr kumimoji="0" lang="en-GB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Razmenuvate vreme za pari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3714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MAC C Swiss" pitchFamily="34" charset="0"/>
                        </a:rPr>
                        <a:t>Sami go upravuvate vremeto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MAC C Swiss" pitchFamily="34" charset="0"/>
                        </a:rPr>
                        <a:t>Vi se pla}a samo za odrabotenoto vreme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508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Zavisi od va{ata `elba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Ne zavisi od va{ata `elba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  <a:tr h="520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MAC C Swiss" pitchFamily="34" charset="0"/>
                        </a:rPr>
                        <a:t>Penzija, obezbedena od investicija na vreme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60066"/>
                          </a:solidFill>
                          <a:effectLst/>
                          <a:latin typeface="MAC C Swiss" pitchFamily="34" charset="0"/>
                        </a:rPr>
                        <a:t>Penzija od plata, zarabotena so mnogu trud i rizik od zaguba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660066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4922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Потенци</a:t>
                      </a: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j</a:t>
                      </a: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ал за неограничен доход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bg-BG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или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MAC C Swiss" pitchFamily="34" charset="0"/>
                        </a:rPr>
                        <a:t>Ograni~en rast na dohodite</a:t>
                      </a:r>
                      <a:endParaRPr kumimoji="0" lang="en-GB" sz="14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90000" marR="90000" marT="46796" marB="46796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99FF"/>
                    </a:solidFill>
                  </a:tcPr>
                </a:tc>
              </a:tr>
            </a:tbl>
          </a:graphicData>
        </a:graphic>
      </p:graphicFrame>
      <p:sp>
        <p:nvSpPr>
          <p:cNvPr id="31793" name="Text Box 114"/>
          <p:cNvSpPr txBox="1">
            <a:spLocks noChangeArrowheads="1"/>
          </p:cNvSpPr>
          <p:nvPr/>
        </p:nvSpPr>
        <p:spPr bwMode="auto">
          <a:xfrm>
            <a:off x="5364163" y="6259513"/>
            <a:ext cx="37798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31794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1795" name="TextBox 6"/>
          <p:cNvSpPr txBox="1">
            <a:spLocks noChangeArrowheads="1"/>
          </p:cNvSpPr>
          <p:nvPr/>
        </p:nvSpPr>
        <p:spPr bwMode="auto">
          <a:xfrm>
            <a:off x="6891338" y="833438"/>
            <a:ext cx="1368425" cy="325437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376488"/>
            <a:ext cx="8458200" cy="4332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FontTx/>
              <a:buNone/>
            </a:pPr>
            <a:r>
              <a:rPr lang="en-US" altLang="en-US" sz="1800" b="1" smtClean="0">
                <a:solidFill>
                  <a:srgbClr val="461F4C"/>
                </a:solidFill>
                <a:latin typeface="MAC C Swiss" panose="020B7200000000000000" pitchFamily="34" charset="0"/>
              </a:rPr>
              <a:t>[to e bod (b.)?</a:t>
            </a:r>
            <a:endParaRPr lang="en-GB" altLang="en-US" sz="1800" b="1" smtClean="0">
              <a:solidFill>
                <a:srgbClr val="461F4C"/>
              </a:solidFill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spcAft>
                <a:spcPts val="600"/>
              </a:spcAft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Vnatre{na </a:t>
            </a:r>
            <a:r>
              <a:rPr lang="en-US" altLang="en-US" sz="1800" smtClean="0">
                <a:latin typeface="Arial" panose="020B0604020202020204" pitchFamily="34" charset="0"/>
              </a:rPr>
              <a:t>“</a:t>
            </a:r>
            <a:r>
              <a:rPr lang="en-US" altLang="en-US" sz="1800" smtClean="0">
                <a:latin typeface="MAC C Swiss" panose="020B7200000000000000" pitchFamily="34" charset="0"/>
              </a:rPr>
              <a:t>valuta</a:t>
            </a:r>
            <a:r>
              <a:rPr lang="en-US" altLang="en-US" sz="1800" smtClean="0">
                <a:latin typeface="Arial" panose="020B0604020202020204" pitchFamily="34" charset="0"/>
              </a:rPr>
              <a:t>”</a:t>
            </a:r>
            <a:r>
              <a:rPr lang="en-US" altLang="en-US" sz="1800" smtClean="0">
                <a:latin typeface="MAC C Swiss" panose="020B7200000000000000" pitchFamily="34" charset="0"/>
              </a:rPr>
              <a:t> na Forever</a:t>
            </a: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spcAft>
                <a:spcPts val="600"/>
              </a:spcAft>
              <a:buClr>
                <a:srgbClr val="461F4C"/>
              </a:buClr>
              <a:buFont typeface="Arial" panose="020B0604020202020204" pitchFamily="34" charset="0"/>
              <a:buNone/>
            </a:pPr>
            <a:r>
              <a:rPr lang="en-US" altLang="en-US" sz="1800" b="1" smtClean="0">
                <a:solidFill>
                  <a:srgbClr val="461F4C"/>
                </a:solidFill>
                <a:latin typeface="MAC C Swiss" panose="020B7200000000000000" pitchFamily="34" charset="0"/>
              </a:rPr>
              <a:t>Koja e vrednosta na 1 b.?</a:t>
            </a:r>
            <a:endParaRPr lang="en-GB" altLang="en-US" sz="1800" b="1" smtClean="0">
              <a:solidFill>
                <a:srgbClr val="461F4C"/>
              </a:solidFill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Pribli`no 170 </a:t>
            </a:r>
            <a:r>
              <a:rPr lang="en-US" alt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  </a:t>
            </a:r>
            <a:r>
              <a:rPr lang="en-US" altLang="en-US" sz="1800" smtClean="0">
                <a:latin typeface="MAC C Swiss" panose="020B7200000000000000" pitchFamily="34" charset="0"/>
                <a:cs typeface="Times New Roman" panose="02020603050405020304" pitchFamily="18" charset="0"/>
              </a:rPr>
              <a:t>po ceni za distributeri</a:t>
            </a:r>
            <a:r>
              <a:rPr lang="en-GB" altLang="en-US" sz="1800" smtClean="0">
                <a:latin typeface="Arial" panose="020B0604020202020204" pitchFamily="34" charset="0"/>
              </a:rPr>
              <a:t> </a:t>
            </a: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spcAft>
                <a:spcPts val="600"/>
              </a:spcAft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Pribli`no 241 </a:t>
            </a:r>
            <a:r>
              <a:rPr lang="en-US" altLang="en-US" sz="1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r>
              <a:rPr lang="en-US" altLang="en-US" sz="1800" smtClean="0">
                <a:latin typeface="MAC C Swiss" panose="020B7200000000000000" pitchFamily="34" charset="0"/>
                <a:cs typeface="Times New Roman" panose="02020603050405020304" pitchFamily="18" charset="0"/>
              </a:rPr>
              <a:t>po ceni za krajni klienti</a:t>
            </a:r>
            <a:endParaRPr lang="en-GB" altLang="en-US" sz="1800" smtClean="0">
              <a:latin typeface="MAC C Swiss" panose="020B7200000000000000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  <a:buFont typeface="Arial" panose="020B0604020202020204" pitchFamily="34" charset="0"/>
              <a:buNone/>
            </a:pPr>
            <a:r>
              <a:rPr lang="en-US" altLang="en-US" sz="1800" b="1" smtClean="0">
                <a:solidFill>
                  <a:srgbClr val="461F4C"/>
                </a:solidFill>
                <a:latin typeface="MAC C Swiss" panose="020B7200000000000000" pitchFamily="34" charset="0"/>
              </a:rPr>
              <a:t>Zo{to 4 b. se mnogu va`ni za mojot biznis?</a:t>
            </a:r>
            <a:endParaRPr lang="en-GB" altLang="en-US" sz="1800" b="1" smtClean="0">
              <a:solidFill>
                <a:srgbClr val="461F4C"/>
              </a:solidFill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Tie se osnova i gradivni elementi za va{iot biznis</a:t>
            </a:r>
            <a:endParaRPr lang="en-GB" altLang="en-US" sz="1800" smtClean="0"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Obezbeduvaat stabilen dohod</a:t>
            </a:r>
            <a:endParaRPr lang="en-GB" altLang="en-US" sz="1800" smtClean="0"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spcAft>
                <a:spcPts val="600"/>
              </a:spcAft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]e dobivate bonusi od grupata</a:t>
            </a:r>
            <a:r>
              <a:rPr lang="en-GB" altLang="en-US" sz="1800" smtClean="0">
                <a:latin typeface="Arial" panose="020B0604020202020204" pitchFamily="34" charset="0"/>
              </a:rPr>
              <a:t> </a:t>
            </a: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  <a:buFont typeface="Arial" panose="020B0604020202020204" pitchFamily="34" charset="0"/>
              <a:buNone/>
            </a:pPr>
            <a:r>
              <a:rPr lang="en-US" altLang="en-US" sz="1800" b="1" smtClean="0">
                <a:solidFill>
                  <a:srgbClr val="461F4C"/>
                </a:solidFill>
                <a:latin typeface="MAC C Swiss" panose="020B7200000000000000" pitchFamily="34" charset="0"/>
              </a:rPr>
              <a:t>Kako da postignam 4 b.sekoj mesec?</a:t>
            </a:r>
            <a:endParaRPr lang="en-GB" altLang="en-US" sz="1800" b="1" smtClean="0">
              <a:solidFill>
                <a:srgbClr val="461F4C"/>
              </a:solidFill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Koristete gi proizvodite</a:t>
            </a:r>
            <a:endParaRPr lang="en-GB" altLang="en-US" sz="1800" smtClean="0"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Nao|ajte potro{uva~i</a:t>
            </a:r>
            <a:endParaRPr lang="en-GB" altLang="en-US" sz="1800" smtClean="0">
              <a:latin typeface="Arial" panose="020B0604020202020204" pitchFamily="34" charset="0"/>
            </a:endParaRPr>
          </a:p>
          <a:p>
            <a:pPr marL="274638" indent="-274638" eaLnBrk="1" hangingPunct="1">
              <a:lnSpc>
                <a:spcPct val="95000"/>
              </a:lnSpc>
              <a:spcBef>
                <a:spcPct val="5000"/>
              </a:spcBef>
              <a:buClr>
                <a:srgbClr val="461F4C"/>
              </a:buClr>
            </a:pPr>
            <a:r>
              <a:rPr lang="en-US" altLang="en-US" sz="1800" smtClean="0">
                <a:latin typeface="MAC C Swiss" panose="020B7200000000000000" pitchFamily="34" charset="0"/>
              </a:rPr>
              <a:t>Gradete ekipa</a:t>
            </a:r>
            <a:endParaRPr lang="en-GB" altLang="en-US" sz="1800" smtClean="0">
              <a:latin typeface="Arial" panose="020B0604020202020204" pitchFamily="34" charset="0"/>
            </a:endParaRPr>
          </a:p>
        </p:txBody>
      </p:sp>
      <p:sp>
        <p:nvSpPr>
          <p:cNvPr id="32771" name="Title 1"/>
          <p:cNvSpPr txBox="1">
            <a:spLocks/>
          </p:cNvSpPr>
          <p:nvPr/>
        </p:nvSpPr>
        <p:spPr bwMode="auto">
          <a:xfrm>
            <a:off x="457200" y="685800"/>
            <a:ext cx="66865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[to e bod?</a:t>
            </a: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5364163" y="6259513"/>
            <a:ext cx="3551237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32773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774" name="TextBox 6"/>
          <p:cNvSpPr txBox="1">
            <a:spLocks noChangeArrowheads="1"/>
          </p:cNvSpPr>
          <p:nvPr/>
        </p:nvSpPr>
        <p:spPr bwMode="auto">
          <a:xfrm>
            <a:off x="6843713" y="777875"/>
            <a:ext cx="1465262" cy="3381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val 37"/>
          <p:cNvSpPr/>
          <p:nvPr/>
        </p:nvSpPr>
        <p:spPr>
          <a:xfrm>
            <a:off x="6865938" y="5181600"/>
            <a:ext cx="838200" cy="83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19" name="Title 1"/>
          <p:cNvSpPr txBox="1">
            <a:spLocks/>
          </p:cNvSpPr>
          <p:nvPr/>
        </p:nvSpPr>
        <p:spPr bwMode="auto">
          <a:xfrm>
            <a:off x="457200" y="9144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54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Mo`nosta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…</a:t>
            </a:r>
            <a: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500" b="1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Kako VIE da stanete Supervizor?</a:t>
            </a:r>
            <a:r>
              <a:rPr lang="en-GB" altLang="en-US" sz="25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25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2500" b="1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29718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21" name="TextBox 3"/>
          <p:cNvSpPr txBox="1">
            <a:spLocks noChangeArrowheads="1"/>
          </p:cNvSpPr>
          <p:nvPr/>
        </p:nvSpPr>
        <p:spPr bwMode="auto">
          <a:xfrm>
            <a:off x="533400" y="3048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589338" y="28194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23" name="TextBox 6"/>
          <p:cNvSpPr txBox="1">
            <a:spLocks noChangeArrowheads="1"/>
          </p:cNvSpPr>
          <p:nvPr/>
        </p:nvSpPr>
        <p:spPr bwMode="auto">
          <a:xfrm>
            <a:off x="3589338" y="30480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ВИЕ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41538" y="3276600"/>
            <a:ext cx="1371600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2151063" y="2827338"/>
            <a:ext cx="1362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15%</a:t>
            </a:r>
          </a:p>
        </p:txBody>
      </p:sp>
      <p:sp>
        <p:nvSpPr>
          <p:cNvPr id="34826" name="Subtitle 2"/>
          <p:cNvSpPr txBox="1">
            <a:spLocks/>
          </p:cNvSpPr>
          <p:nvPr/>
        </p:nvSpPr>
        <p:spPr bwMode="auto">
          <a:xfrm>
            <a:off x="457200" y="2286000"/>
            <a:ext cx="41148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latin typeface="MAC C Swiss" panose="020B7200000000000000" pitchFamily="34" charset="0"/>
                <a:cs typeface="Arial" panose="020B0604020202020204" pitchFamily="34" charset="0"/>
              </a:rPr>
              <a:t>Nov distributer</a:t>
            </a:r>
            <a:endParaRPr lang="en-GB" altLang="en-US" b="1"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45720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28" name="TextBox 14"/>
          <p:cNvSpPr txBox="1">
            <a:spLocks noChangeArrowheads="1"/>
          </p:cNvSpPr>
          <p:nvPr/>
        </p:nvSpPr>
        <p:spPr bwMode="auto">
          <a:xfrm>
            <a:off x="533400" y="4648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3581400" y="44196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30" name="TextBox 16"/>
          <p:cNvSpPr txBox="1">
            <a:spLocks noChangeArrowheads="1"/>
          </p:cNvSpPr>
          <p:nvPr/>
        </p:nvSpPr>
        <p:spPr bwMode="auto">
          <a:xfrm>
            <a:off x="3581400" y="46482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ВИЕ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rot="10800000">
            <a:off x="2133600" y="4876800"/>
            <a:ext cx="1371600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32" name="TextBox 18"/>
          <p:cNvSpPr txBox="1">
            <a:spLocks noChangeArrowheads="1"/>
          </p:cNvSpPr>
          <p:nvPr/>
        </p:nvSpPr>
        <p:spPr bwMode="auto">
          <a:xfrm>
            <a:off x="2141538" y="4427538"/>
            <a:ext cx="13636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30% + 5%</a:t>
            </a:r>
          </a:p>
        </p:txBody>
      </p:sp>
      <p:sp>
        <p:nvSpPr>
          <p:cNvPr id="34833" name="Subtitle 2"/>
          <p:cNvSpPr txBox="1">
            <a:spLocks/>
          </p:cNvSpPr>
          <p:nvPr/>
        </p:nvSpPr>
        <p:spPr bwMode="auto">
          <a:xfrm>
            <a:off x="457200" y="3810000"/>
            <a:ext cx="47244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latin typeface="MAC C Swiss" panose="020B7200000000000000" pitchFamily="34" charset="0"/>
                <a:cs typeface="Arial" panose="020B0604020202020204" pitchFamily="34" charset="0"/>
              </a:rPr>
              <a:t>Asistent Supervizor</a:t>
            </a:r>
            <a:r>
              <a:rPr lang="en-GB" altLang="en-US" b="1">
                <a:cs typeface="Arial" panose="020B0604020202020204" pitchFamily="34" charset="0"/>
              </a:rPr>
              <a:t> (2 </a:t>
            </a:r>
            <a:r>
              <a:rPr lang="bg-BG" altLang="en-US" b="1">
                <a:cs typeface="Arial" panose="020B0604020202020204" pitchFamily="34" charset="0"/>
              </a:rPr>
              <a:t>б.</a:t>
            </a:r>
            <a:r>
              <a:rPr lang="en-GB" altLang="en-US" b="1">
                <a:cs typeface="Arial" panose="020B0604020202020204" pitchFamily="34" charset="0"/>
              </a:rPr>
              <a:t>)</a:t>
            </a:r>
          </a:p>
        </p:txBody>
      </p:sp>
      <p:sp>
        <p:nvSpPr>
          <p:cNvPr id="34834" name="Subtitle 2"/>
          <p:cNvSpPr txBox="1">
            <a:spLocks/>
          </p:cNvSpPr>
          <p:nvPr/>
        </p:nvSpPr>
        <p:spPr bwMode="auto">
          <a:xfrm>
            <a:off x="4648200" y="2286000"/>
            <a:ext cx="4038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1600" b="1">
                <a:latin typeface="MAC C Swiss" panose="020B7200000000000000" pitchFamily="34" charset="0"/>
                <a:cs typeface="Arial" panose="020B0604020202020204" pitchFamily="34" charset="0"/>
              </a:rPr>
              <a:t>Supervizor</a:t>
            </a:r>
            <a:r>
              <a:rPr lang="en-GB" altLang="en-US" sz="1600"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(25 b.za 2 meseca)</a:t>
            </a:r>
            <a:r>
              <a:rPr lang="bg-BG" altLang="en-US" sz="1600">
                <a:cs typeface="Arial" panose="020B0604020202020204" pitchFamily="34" charset="0"/>
              </a:rPr>
              <a:t> </a:t>
            </a: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vie pravite 4 b. i poka`uvate na u{te 3 lu|e kako da go pravat istoto</a:t>
            </a:r>
            <a:endParaRPr lang="en-GB" altLang="en-US" sz="1600"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48200" y="35052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36" name="TextBox 29"/>
          <p:cNvSpPr txBox="1">
            <a:spLocks noChangeArrowheads="1"/>
          </p:cNvSpPr>
          <p:nvPr/>
        </p:nvSpPr>
        <p:spPr bwMode="auto">
          <a:xfrm>
            <a:off x="4648200" y="35814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704138" y="33528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38" name="TextBox 31"/>
          <p:cNvSpPr txBox="1">
            <a:spLocks noChangeArrowheads="1"/>
          </p:cNvSpPr>
          <p:nvPr/>
        </p:nvSpPr>
        <p:spPr bwMode="auto">
          <a:xfrm>
            <a:off x="7704138" y="35814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ВИЕ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rot="10800000">
            <a:off x="6256338" y="3810000"/>
            <a:ext cx="1371600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40" name="TextBox 33"/>
          <p:cNvSpPr txBox="1">
            <a:spLocks noChangeArrowheads="1"/>
          </p:cNvSpPr>
          <p:nvPr/>
        </p:nvSpPr>
        <p:spPr bwMode="auto">
          <a:xfrm>
            <a:off x="6265863" y="3360738"/>
            <a:ext cx="1362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30% + 8%</a:t>
            </a:r>
          </a:p>
        </p:txBody>
      </p:sp>
      <p:sp>
        <p:nvSpPr>
          <p:cNvPr id="35" name="Oval 34"/>
          <p:cNvSpPr/>
          <p:nvPr/>
        </p:nvSpPr>
        <p:spPr>
          <a:xfrm>
            <a:off x="5791200" y="44958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42" name="TextBox 35"/>
          <p:cNvSpPr txBox="1">
            <a:spLocks noChangeArrowheads="1"/>
          </p:cNvSpPr>
          <p:nvPr/>
        </p:nvSpPr>
        <p:spPr bwMode="auto">
          <a:xfrm>
            <a:off x="5791200" y="4572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АС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37" name="Oval 36"/>
          <p:cNvSpPr/>
          <p:nvPr/>
        </p:nvSpPr>
        <p:spPr>
          <a:xfrm>
            <a:off x="7924800" y="4797425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865938" y="51816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845" name="TextBox 40"/>
          <p:cNvSpPr txBox="1">
            <a:spLocks noChangeArrowheads="1"/>
          </p:cNvSpPr>
          <p:nvPr/>
        </p:nvSpPr>
        <p:spPr bwMode="auto">
          <a:xfrm>
            <a:off x="6865938" y="52959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Иван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34846" name="TextBox 41"/>
          <p:cNvSpPr txBox="1">
            <a:spLocks noChangeArrowheads="1"/>
          </p:cNvSpPr>
          <p:nvPr/>
        </p:nvSpPr>
        <p:spPr bwMode="auto">
          <a:xfrm>
            <a:off x="7924800" y="48768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АС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cxnSp>
        <p:nvCxnSpPr>
          <p:cNvPr id="43" name="Straight Connector 42"/>
          <p:cNvCxnSpPr>
            <a:stCxn id="31" idx="3"/>
          </p:cNvCxnSpPr>
          <p:nvPr/>
        </p:nvCxnSpPr>
        <p:spPr>
          <a:xfrm rot="5400000">
            <a:off x="6938963" y="3759200"/>
            <a:ext cx="579437" cy="11985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48" name="Subtitle 2"/>
          <p:cNvSpPr txBox="1">
            <a:spLocks/>
          </p:cNvSpPr>
          <p:nvPr/>
        </p:nvSpPr>
        <p:spPr bwMode="auto">
          <a:xfrm>
            <a:off x="3589338" y="5565775"/>
            <a:ext cx="3573462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So 3-5 lu|e vo timot</a:t>
            </a:r>
            <a:endParaRPr lang="bg-BG" altLang="en-US"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mk-MK" altLang="en-US">
                <a:latin typeface="MAC C Swiss" panose="020B7200000000000000" pitchFamily="34" charset="0"/>
                <a:cs typeface="Arial" panose="020B0604020202020204" pitchFamily="34" charset="0"/>
              </a:rPr>
              <a:t>м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ese~en dohod </a:t>
            </a:r>
            <a:r>
              <a:rPr lang="bg-BG" altLang="en-US">
                <a:cs typeface="Arial" panose="020B0604020202020204" pitchFamily="34" charset="0"/>
              </a:rPr>
              <a:t> ~</a:t>
            </a:r>
            <a:r>
              <a:rPr lang="bg-BG" altLang="en-US">
                <a:latin typeface="MAC C Swiss" panose="020B7200000000000000" pitchFamily="34" charset="0"/>
                <a:cs typeface="Arial" panose="020B0604020202020204" pitchFamily="34" charset="0"/>
              </a:rPr>
              <a:t> 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150</a:t>
            </a:r>
            <a:r>
              <a:rPr lang="bg-BG" altLang="en-US">
                <a:latin typeface="MAC C Swiss" panose="020B7200000000000000" pitchFamily="34" charset="0"/>
                <a:cs typeface="Arial" panose="020B0604020202020204" pitchFamily="34" charset="0"/>
              </a:rPr>
              <a:t>-</a:t>
            </a: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2</a:t>
            </a:r>
            <a:r>
              <a:rPr lang="bg-BG" altLang="en-US">
                <a:latin typeface="MAC C Swiss" panose="020B7200000000000000" pitchFamily="34" charset="0"/>
                <a:cs typeface="Arial" panose="020B0604020202020204" pitchFamily="34" charset="0"/>
              </a:rPr>
              <a:t>00 </a:t>
            </a:r>
            <a:r>
              <a:rPr lang="bg-BG" altLang="en-US">
                <a:latin typeface="MAC C Swiss" panose="020B7200000000000000" pitchFamily="34" charset="0"/>
                <a:cs typeface="Times New Roman" panose="02020603050405020304" pitchFamily="18" charset="0"/>
              </a:rPr>
              <a:t>€</a:t>
            </a:r>
            <a:endParaRPr lang="en-GB" altLang="en-US">
              <a:latin typeface="MAC C Swiss" panose="020B7200000000000000" pitchFamily="34" charset="0"/>
              <a:cs typeface="Arial" panose="020B0604020202020204" pitchFamily="34" charset="0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 rot="5400000">
            <a:off x="7266782" y="4391818"/>
            <a:ext cx="914400" cy="5127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rot="16200000" flipH="1">
            <a:off x="7978775" y="4397376"/>
            <a:ext cx="547687" cy="10636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51" name="TextBox 60"/>
          <p:cNvSpPr txBox="1">
            <a:spLocks noChangeArrowheads="1"/>
          </p:cNvSpPr>
          <p:nvPr/>
        </p:nvSpPr>
        <p:spPr bwMode="auto">
          <a:xfrm>
            <a:off x="6781800" y="4038600"/>
            <a:ext cx="609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34852" name="TextBox 61"/>
          <p:cNvSpPr txBox="1">
            <a:spLocks noChangeArrowheads="1"/>
          </p:cNvSpPr>
          <p:nvPr/>
        </p:nvSpPr>
        <p:spPr bwMode="auto">
          <a:xfrm>
            <a:off x="7162800" y="4408488"/>
            <a:ext cx="609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34853" name="TextBox 62"/>
          <p:cNvSpPr txBox="1">
            <a:spLocks noChangeArrowheads="1"/>
          </p:cNvSpPr>
          <p:nvPr/>
        </p:nvSpPr>
        <p:spPr bwMode="auto">
          <a:xfrm>
            <a:off x="8229600" y="4176713"/>
            <a:ext cx="609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34854" name="Text Box 38"/>
          <p:cNvSpPr txBox="1">
            <a:spLocks noChangeArrowheads="1"/>
          </p:cNvSpPr>
          <p:nvPr/>
        </p:nvSpPr>
        <p:spPr bwMode="auto">
          <a:xfrm>
            <a:off x="5435600" y="6284913"/>
            <a:ext cx="3708400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34855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856" name="TextBox 40"/>
          <p:cNvSpPr txBox="1">
            <a:spLocks noChangeArrowheads="1"/>
          </p:cNvSpPr>
          <p:nvPr/>
        </p:nvSpPr>
        <p:spPr bwMode="auto">
          <a:xfrm>
            <a:off x="6846888" y="779463"/>
            <a:ext cx="1458912" cy="338137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9718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533400" y="3048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81500" y="28194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4381500" y="3048000"/>
            <a:ext cx="83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ВИЕ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41538" y="3276600"/>
            <a:ext cx="2125662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2151063" y="2827338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30% + 13%</a:t>
            </a:r>
          </a:p>
        </p:txBody>
      </p:sp>
      <p:sp>
        <p:nvSpPr>
          <p:cNvPr id="35848" name="Subtitle 2"/>
          <p:cNvSpPr txBox="1">
            <a:spLocks/>
          </p:cNvSpPr>
          <p:nvPr/>
        </p:nvSpPr>
        <p:spPr bwMode="auto">
          <a:xfrm>
            <a:off x="457200" y="2286000"/>
            <a:ext cx="526573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latin typeface="MAC C Swiss" panose="020B7200000000000000" pitchFamily="34" charset="0"/>
                <a:cs typeface="Arial" panose="020B0604020202020204" pitchFamily="34" charset="0"/>
              </a:rPr>
              <a:t>Asistent Menaxer</a:t>
            </a:r>
            <a:r>
              <a:rPr lang="en-GB" altLang="en-US" b="1">
                <a:cs typeface="Arial" panose="020B0604020202020204" pitchFamily="34" charset="0"/>
              </a:rPr>
              <a:t> (75 </a:t>
            </a:r>
            <a:r>
              <a:rPr lang="bg-BG" altLang="en-US" b="1">
                <a:cs typeface="Arial" panose="020B0604020202020204" pitchFamily="34" charset="0"/>
              </a:rPr>
              <a:t>б.</a:t>
            </a:r>
            <a:r>
              <a:rPr lang="en-GB" altLang="en-US" b="1">
                <a:cs typeface="Arial" panose="020B0604020202020204" pitchFamily="34" charset="0"/>
              </a:rPr>
              <a:t> </a:t>
            </a:r>
            <a:r>
              <a:rPr lang="bg-BG" altLang="en-US" b="1">
                <a:cs typeface="Arial" panose="020B0604020202020204" pitchFamily="34" charset="0"/>
              </a:rPr>
              <a:t>за</a:t>
            </a:r>
            <a:r>
              <a:rPr lang="en-GB" altLang="en-US" b="1">
                <a:cs typeface="Arial" panose="020B0604020202020204" pitchFamily="34" charset="0"/>
              </a:rPr>
              <a:t> 2</a:t>
            </a:r>
            <a:r>
              <a:rPr lang="bg-BG" altLang="en-US" b="1">
                <a:cs typeface="Arial" panose="020B0604020202020204" pitchFamily="34" charset="0"/>
              </a:rPr>
              <a:t> месеца</a:t>
            </a:r>
            <a:r>
              <a:rPr lang="en-GB" altLang="en-US" b="1">
                <a:cs typeface="Arial" panose="020B0604020202020204" pitchFamily="34" charset="0"/>
              </a:rPr>
              <a:t>) </a:t>
            </a:r>
          </a:p>
        </p:txBody>
      </p:sp>
      <p:sp>
        <p:nvSpPr>
          <p:cNvPr id="12" name="Oval 11"/>
          <p:cNvSpPr/>
          <p:nvPr/>
        </p:nvSpPr>
        <p:spPr>
          <a:xfrm>
            <a:off x="3048000" y="40767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50" name="TextBox 12"/>
          <p:cNvSpPr txBox="1">
            <a:spLocks noChangeArrowheads="1"/>
          </p:cNvSpPr>
          <p:nvPr/>
        </p:nvSpPr>
        <p:spPr bwMode="auto">
          <a:xfrm>
            <a:off x="3048000" y="41529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АС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14" name="Oval 13"/>
          <p:cNvSpPr/>
          <p:nvPr/>
        </p:nvSpPr>
        <p:spPr>
          <a:xfrm>
            <a:off x="4381500" y="4456113"/>
            <a:ext cx="838200" cy="83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52" name="TextBox 14"/>
          <p:cNvSpPr txBox="1">
            <a:spLocks noChangeArrowheads="1"/>
          </p:cNvSpPr>
          <p:nvPr/>
        </p:nvSpPr>
        <p:spPr bwMode="auto">
          <a:xfrm>
            <a:off x="4381500" y="4560888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Иван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16" name="Oval 15"/>
          <p:cNvSpPr/>
          <p:nvPr/>
        </p:nvSpPr>
        <p:spPr>
          <a:xfrm>
            <a:off x="6096000" y="48768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54" name="TextBox 16"/>
          <p:cNvSpPr txBox="1">
            <a:spLocks noChangeArrowheads="1"/>
          </p:cNvSpPr>
          <p:nvPr/>
        </p:nvSpPr>
        <p:spPr bwMode="auto">
          <a:xfrm>
            <a:off x="6096000" y="4953000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АС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18" name="Oval 17"/>
          <p:cNvSpPr/>
          <p:nvPr/>
        </p:nvSpPr>
        <p:spPr>
          <a:xfrm>
            <a:off x="6362700" y="3197225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856" name="TextBox 18"/>
          <p:cNvSpPr txBox="1">
            <a:spLocks noChangeArrowheads="1"/>
          </p:cNvSpPr>
          <p:nvPr/>
        </p:nvSpPr>
        <p:spPr bwMode="auto">
          <a:xfrm>
            <a:off x="6362700" y="3273425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С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8%</a:t>
            </a:r>
          </a:p>
        </p:txBody>
      </p:sp>
      <p:cxnSp>
        <p:nvCxnSpPr>
          <p:cNvPr id="20" name="Straight Connector 19"/>
          <p:cNvCxnSpPr/>
          <p:nvPr/>
        </p:nvCxnSpPr>
        <p:spPr>
          <a:xfrm rot="10800000" flipV="1">
            <a:off x="3733800" y="3505200"/>
            <a:ext cx="762000" cy="6477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4"/>
            <a:endCxn id="14" idx="0"/>
          </p:cNvCxnSpPr>
          <p:nvPr/>
        </p:nvCxnSpPr>
        <p:spPr>
          <a:xfrm rot="5400000">
            <a:off x="4401344" y="4056856"/>
            <a:ext cx="800100" cy="158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6" idx="5"/>
          </p:cNvCxnSpPr>
          <p:nvPr/>
        </p:nvCxnSpPr>
        <p:spPr>
          <a:xfrm rot="16200000" flipH="1">
            <a:off x="4964907" y="3667919"/>
            <a:ext cx="1416050" cy="11509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35856" idx="1"/>
          </p:cNvCxnSpPr>
          <p:nvPr/>
        </p:nvCxnSpPr>
        <p:spPr>
          <a:xfrm>
            <a:off x="5219700" y="3270250"/>
            <a:ext cx="1143000" cy="3238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33" idx="7"/>
          </p:cNvCxnSpPr>
          <p:nvPr/>
        </p:nvCxnSpPr>
        <p:spPr>
          <a:xfrm rot="10800000" flipV="1">
            <a:off x="4056063" y="5178425"/>
            <a:ext cx="439737" cy="36512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3644900" y="54721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4557713" y="5613400"/>
            <a:ext cx="482600" cy="4826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6" name="Straight Connector 35"/>
          <p:cNvCxnSpPr>
            <a:stCxn id="14" idx="4"/>
            <a:endCxn id="35" idx="0"/>
          </p:cNvCxnSpPr>
          <p:nvPr/>
        </p:nvCxnSpPr>
        <p:spPr>
          <a:xfrm rot="5400000">
            <a:off x="4641056" y="5453857"/>
            <a:ext cx="319087" cy="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65" name="TextBox 38"/>
          <p:cNvSpPr txBox="1">
            <a:spLocks noChangeArrowheads="1"/>
          </p:cNvSpPr>
          <p:nvPr/>
        </p:nvSpPr>
        <p:spPr bwMode="auto">
          <a:xfrm>
            <a:off x="4379913" y="56499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Х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40" name="Oval 39"/>
          <p:cNvSpPr/>
          <p:nvPr/>
        </p:nvSpPr>
        <p:spPr>
          <a:xfrm>
            <a:off x="5461000" y="54721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2" name="Straight Connector 41"/>
          <p:cNvCxnSpPr>
            <a:stCxn id="14" idx="5"/>
            <a:endCxn id="40" idx="1"/>
          </p:cNvCxnSpPr>
          <p:nvPr/>
        </p:nvCxnSpPr>
        <p:spPr>
          <a:xfrm rot="16200000" flipH="1">
            <a:off x="5129213" y="5140325"/>
            <a:ext cx="371475" cy="4349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/>
          <p:cNvSpPr/>
          <p:nvPr/>
        </p:nvSpPr>
        <p:spPr>
          <a:xfrm>
            <a:off x="6248400" y="4267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6463507" y="4106069"/>
            <a:ext cx="252412" cy="698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 57"/>
          <p:cNvSpPr/>
          <p:nvPr/>
        </p:nvSpPr>
        <p:spPr>
          <a:xfrm>
            <a:off x="6934200" y="4394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9" name="Oval 58"/>
          <p:cNvSpPr/>
          <p:nvPr/>
        </p:nvSpPr>
        <p:spPr>
          <a:xfrm>
            <a:off x="7366000" y="3886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0" name="Straight Connector 59"/>
          <p:cNvCxnSpPr/>
          <p:nvPr/>
        </p:nvCxnSpPr>
        <p:spPr>
          <a:xfrm rot="16200000" flipH="1">
            <a:off x="6820694" y="4128294"/>
            <a:ext cx="379412" cy="1524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7137400" y="3835400"/>
            <a:ext cx="269875" cy="1460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74" name="Subtitle 2"/>
          <p:cNvSpPr txBox="1">
            <a:spLocks/>
          </p:cNvSpPr>
          <p:nvPr/>
        </p:nvSpPr>
        <p:spPr bwMode="auto">
          <a:xfrm>
            <a:off x="457200" y="4851400"/>
            <a:ext cx="24003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So 10-15 lu|e vo timot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sz="1600">
                <a:latin typeface="MAC C Swiss" panose="020B7200000000000000" pitchFamily="34" charset="0"/>
                <a:cs typeface="Arial" panose="020B0604020202020204" pitchFamily="34" charset="0"/>
              </a:rPr>
              <a:t>Mese~en dohod</a:t>
            </a:r>
            <a:r>
              <a:rPr lang="bg-BG" altLang="en-US" sz="1600"/>
              <a:t> 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bg-BG" altLang="en-US" sz="1600"/>
              <a:t>~ </a:t>
            </a:r>
            <a:r>
              <a:rPr lang="en-US" altLang="en-US" sz="1600">
                <a:latin typeface="MAC C Swiss" panose="020B7200000000000000" pitchFamily="34" charset="0"/>
              </a:rPr>
              <a:t>200-400 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r>
              <a:rPr lang="bg-BG" altLang="en-US" sz="1600">
                <a:cs typeface="Arial" panose="020B0604020202020204" pitchFamily="34" charset="0"/>
              </a:rPr>
              <a:t>.</a:t>
            </a:r>
            <a:r>
              <a:rPr lang="en-GB" altLang="en-US" sz="16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</a:p>
        </p:txBody>
      </p:sp>
      <p:sp>
        <p:nvSpPr>
          <p:cNvPr id="35875" name="Subtitle 2"/>
          <p:cNvSpPr txBox="1">
            <a:spLocks/>
          </p:cNvSpPr>
          <p:nvPr/>
        </p:nvSpPr>
        <p:spPr bwMode="auto">
          <a:xfrm>
            <a:off x="6434138" y="5016500"/>
            <a:ext cx="2413000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Dupliraweto </a:t>
            </a:r>
          </a:p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vo mre`ata zapo~nalo!</a:t>
            </a:r>
            <a:endParaRPr lang="en-GB" altLang="en-US" b="1">
              <a:solidFill>
                <a:srgbClr val="461F4C"/>
              </a:solidFill>
              <a:cs typeface="Arial" panose="020B0604020202020204" pitchFamily="34" charset="0"/>
            </a:endParaRPr>
          </a:p>
        </p:txBody>
      </p:sp>
      <p:sp>
        <p:nvSpPr>
          <p:cNvPr id="35876" name="TextBox 36"/>
          <p:cNvSpPr txBox="1">
            <a:spLocks noChangeArrowheads="1"/>
          </p:cNvSpPr>
          <p:nvPr/>
        </p:nvSpPr>
        <p:spPr bwMode="auto">
          <a:xfrm>
            <a:off x="3678238" y="3714750"/>
            <a:ext cx="1362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35877" name="TextBox 37"/>
          <p:cNvSpPr txBox="1">
            <a:spLocks noChangeArrowheads="1"/>
          </p:cNvSpPr>
          <p:nvPr/>
        </p:nvSpPr>
        <p:spPr bwMode="auto">
          <a:xfrm>
            <a:off x="4929188" y="3571875"/>
            <a:ext cx="13636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35878" name="TextBox 40"/>
          <p:cNvSpPr txBox="1">
            <a:spLocks noChangeArrowheads="1"/>
          </p:cNvSpPr>
          <p:nvPr/>
        </p:nvSpPr>
        <p:spPr bwMode="auto">
          <a:xfrm>
            <a:off x="5143500" y="3059113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35879" name="TextBox 42"/>
          <p:cNvSpPr txBox="1">
            <a:spLocks noChangeArrowheads="1"/>
          </p:cNvSpPr>
          <p:nvPr/>
        </p:nvSpPr>
        <p:spPr bwMode="auto">
          <a:xfrm>
            <a:off x="4359275" y="3786188"/>
            <a:ext cx="1363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35880" name="Title 1"/>
          <p:cNvSpPr txBox="1">
            <a:spLocks/>
          </p:cNvSpPr>
          <p:nvPr/>
        </p:nvSpPr>
        <p:spPr bwMode="auto">
          <a:xfrm>
            <a:off x="39688" y="9144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54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</a:rPr>
              <a:t>Mo`nosta</a:t>
            </a:r>
            <a:r>
              <a:rPr lang="en-GB" altLang="en-US" sz="3200">
                <a:solidFill>
                  <a:schemeClr val="bg1"/>
                </a:solidFill>
                <a:latin typeface="MAC C Swiss" panose="020B7200000000000000" pitchFamily="34" charset="0"/>
              </a:rPr>
              <a:t>...</a:t>
            </a:r>
            <a:r>
              <a:rPr lang="en-GB" altLang="en-US">
                <a:solidFill>
                  <a:schemeClr val="bg1"/>
                </a:solidFill>
              </a:rPr>
              <a:t/>
            </a:r>
            <a:br>
              <a:rPr lang="en-GB" altLang="en-US">
                <a:solidFill>
                  <a:schemeClr val="bg1"/>
                </a:solidFill>
              </a:rPr>
            </a:br>
            <a:r>
              <a:rPr lang="en-US" altLang="en-US" sz="2400" b="1">
                <a:solidFill>
                  <a:srgbClr val="B3A2C7"/>
                </a:solidFill>
                <a:latin typeface="MAC C Swiss" panose="020B7200000000000000" pitchFamily="34" charset="0"/>
              </a:rPr>
              <a:t>Kako VIE da stanete Asistent Menaxer?</a:t>
            </a:r>
            <a:r>
              <a:rPr lang="en-GB" altLang="en-US" sz="2400" b="1">
                <a:solidFill>
                  <a:schemeClr val="bg1"/>
                </a:solidFill>
                <a:latin typeface="MAC C Swiss" panose="020B7200000000000000" pitchFamily="34" charset="0"/>
              </a:rPr>
              <a:t/>
            </a:r>
            <a:br>
              <a:rPr lang="en-GB" altLang="en-US" sz="2400" b="1">
                <a:solidFill>
                  <a:schemeClr val="bg1"/>
                </a:solidFill>
                <a:latin typeface="MAC C Swiss" panose="020B7200000000000000" pitchFamily="34" charset="0"/>
              </a:rPr>
            </a:br>
            <a:endParaRPr lang="en-US" altLang="en-US" sz="2400" b="1">
              <a:solidFill>
                <a:schemeClr val="bg1"/>
              </a:solidFill>
              <a:latin typeface="MAC C Swiss" panose="020B7200000000000000" pitchFamily="34" charset="0"/>
            </a:endParaRPr>
          </a:p>
        </p:txBody>
      </p:sp>
      <p:sp>
        <p:nvSpPr>
          <p:cNvPr id="35881" name="Text Box 45"/>
          <p:cNvSpPr txBox="1">
            <a:spLocks noChangeArrowheads="1"/>
          </p:cNvSpPr>
          <p:nvPr/>
        </p:nvSpPr>
        <p:spPr bwMode="auto">
          <a:xfrm>
            <a:off x="5461000" y="6284913"/>
            <a:ext cx="343217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35882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883" name="TextBox 43"/>
          <p:cNvSpPr txBox="1">
            <a:spLocks noChangeArrowheads="1"/>
          </p:cNvSpPr>
          <p:nvPr/>
        </p:nvSpPr>
        <p:spPr bwMode="auto">
          <a:xfrm>
            <a:off x="6832600" y="760413"/>
            <a:ext cx="1476375" cy="323850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3400" y="2971800"/>
            <a:ext cx="1600200" cy="533400"/>
          </a:xfrm>
          <a:prstGeom prst="rect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533400" y="30480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FOREVER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381500" y="27432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4381500" y="2982913"/>
            <a:ext cx="838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ВИЕ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>
            <a:off x="2133600" y="3149600"/>
            <a:ext cx="2124075" cy="0"/>
          </a:xfrm>
          <a:prstGeom prst="line">
            <a:avLst/>
          </a:prstGeom>
          <a:ln w="28575">
            <a:solidFill>
              <a:srgbClr val="461F4C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8"/>
          <p:cNvSpPr txBox="1">
            <a:spLocks noChangeArrowheads="1"/>
          </p:cNvSpPr>
          <p:nvPr/>
        </p:nvSpPr>
        <p:spPr bwMode="auto">
          <a:xfrm>
            <a:off x="2151063" y="2700338"/>
            <a:ext cx="2116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30% + 18%</a:t>
            </a:r>
          </a:p>
        </p:txBody>
      </p:sp>
      <p:sp>
        <p:nvSpPr>
          <p:cNvPr id="36872" name="Subtitle 2"/>
          <p:cNvSpPr txBox="1">
            <a:spLocks/>
          </p:cNvSpPr>
          <p:nvPr/>
        </p:nvSpPr>
        <p:spPr bwMode="auto">
          <a:xfrm>
            <a:off x="457200" y="2286000"/>
            <a:ext cx="5486400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latin typeface="MAC C Swiss" panose="020B7200000000000000" pitchFamily="34" charset="0"/>
                <a:cs typeface="Arial" panose="020B0604020202020204" pitchFamily="34" charset="0"/>
              </a:rPr>
              <a:t>Menaxer</a:t>
            </a:r>
            <a:r>
              <a:rPr lang="en-GB" altLang="en-US" b="1">
                <a:cs typeface="Arial" panose="020B0604020202020204" pitchFamily="34" charset="0"/>
              </a:rPr>
              <a:t> (120 </a:t>
            </a:r>
            <a:r>
              <a:rPr lang="bg-BG" altLang="en-US" b="1">
                <a:cs typeface="Arial" panose="020B0604020202020204" pitchFamily="34" charset="0"/>
              </a:rPr>
              <a:t>б.</a:t>
            </a:r>
            <a:r>
              <a:rPr lang="en-GB" altLang="en-US" b="1">
                <a:cs typeface="Arial" panose="020B0604020202020204" pitchFamily="34" charset="0"/>
              </a:rPr>
              <a:t> </a:t>
            </a:r>
            <a:r>
              <a:rPr lang="bg-BG" altLang="en-US" b="1">
                <a:cs typeface="Arial" panose="020B0604020202020204" pitchFamily="34" charset="0"/>
              </a:rPr>
              <a:t>за</a:t>
            </a:r>
            <a:r>
              <a:rPr lang="en-GB" altLang="en-US" b="1">
                <a:cs typeface="Arial" panose="020B0604020202020204" pitchFamily="34" charset="0"/>
              </a:rPr>
              <a:t> 2 </a:t>
            </a:r>
            <a:r>
              <a:rPr lang="bg-BG" altLang="en-US" b="1">
                <a:cs typeface="Arial" panose="020B0604020202020204" pitchFamily="34" charset="0"/>
              </a:rPr>
              <a:t>месеца</a:t>
            </a:r>
            <a:r>
              <a:rPr lang="en-GB" altLang="en-US" b="1"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Oval 10"/>
          <p:cNvSpPr/>
          <p:nvPr/>
        </p:nvSpPr>
        <p:spPr>
          <a:xfrm>
            <a:off x="1731963" y="3833813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74" name="TextBox 11"/>
          <p:cNvSpPr txBox="1">
            <a:spLocks noChangeArrowheads="1"/>
          </p:cNvSpPr>
          <p:nvPr/>
        </p:nvSpPr>
        <p:spPr bwMode="auto">
          <a:xfrm>
            <a:off x="1731963" y="3910013"/>
            <a:ext cx="83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A/S</a:t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13" name="Oval 12"/>
          <p:cNvSpPr/>
          <p:nvPr/>
        </p:nvSpPr>
        <p:spPr>
          <a:xfrm>
            <a:off x="2640013" y="457835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76" name="TextBox 13"/>
          <p:cNvSpPr txBox="1">
            <a:spLocks noChangeArrowheads="1"/>
          </p:cNvSpPr>
          <p:nvPr/>
        </p:nvSpPr>
        <p:spPr bwMode="auto">
          <a:xfrm>
            <a:off x="2640013" y="465455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</a:t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8%</a:t>
            </a:r>
          </a:p>
        </p:txBody>
      </p:sp>
      <p:sp>
        <p:nvSpPr>
          <p:cNvPr id="17" name="Oval 16"/>
          <p:cNvSpPr/>
          <p:nvPr/>
        </p:nvSpPr>
        <p:spPr>
          <a:xfrm>
            <a:off x="4799013" y="3986213"/>
            <a:ext cx="838200" cy="8382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78" name="TextBox 17"/>
          <p:cNvSpPr txBox="1">
            <a:spLocks noChangeArrowheads="1"/>
          </p:cNvSpPr>
          <p:nvPr/>
        </p:nvSpPr>
        <p:spPr bwMode="auto">
          <a:xfrm>
            <a:off x="4799013" y="4062413"/>
            <a:ext cx="838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Иван</a:t>
            </a: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13%</a:t>
            </a:r>
          </a:p>
        </p:txBody>
      </p:sp>
      <p:sp>
        <p:nvSpPr>
          <p:cNvPr id="19" name="Oval 18"/>
          <p:cNvSpPr/>
          <p:nvPr/>
        </p:nvSpPr>
        <p:spPr>
          <a:xfrm>
            <a:off x="6324600" y="2921000"/>
            <a:ext cx="838200" cy="8382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880" name="TextBox 19"/>
          <p:cNvSpPr txBox="1">
            <a:spLocks noChangeArrowheads="1"/>
          </p:cNvSpPr>
          <p:nvPr/>
        </p:nvSpPr>
        <p:spPr bwMode="auto">
          <a:xfrm>
            <a:off x="6324600" y="2997200"/>
            <a:ext cx="83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</a:t>
            </a:r>
            <a:b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8%</a:t>
            </a:r>
          </a:p>
        </p:txBody>
      </p:sp>
      <p:cxnSp>
        <p:nvCxnSpPr>
          <p:cNvPr id="21" name="Straight Connector 20"/>
          <p:cNvCxnSpPr>
            <a:stCxn id="6" idx="3"/>
            <a:endCxn id="36874" idx="3"/>
          </p:cNvCxnSpPr>
          <p:nvPr/>
        </p:nvCxnSpPr>
        <p:spPr>
          <a:xfrm rot="5400000">
            <a:off x="3149601" y="2879725"/>
            <a:ext cx="774700" cy="19335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6" idx="4"/>
          </p:cNvCxnSpPr>
          <p:nvPr/>
        </p:nvCxnSpPr>
        <p:spPr>
          <a:xfrm rot="5400000">
            <a:off x="3512343" y="3345657"/>
            <a:ext cx="1052513" cy="15240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6" idx="5"/>
            <a:endCxn id="17" idx="0"/>
          </p:cNvCxnSpPr>
          <p:nvPr/>
        </p:nvCxnSpPr>
        <p:spPr>
          <a:xfrm rot="16200000" flipH="1">
            <a:off x="4895057" y="3661569"/>
            <a:ext cx="527050" cy="1222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36880" idx="1"/>
          </p:cNvCxnSpPr>
          <p:nvPr/>
        </p:nvCxnSpPr>
        <p:spPr>
          <a:xfrm>
            <a:off x="5221288" y="3151188"/>
            <a:ext cx="1103312" cy="16986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2614613" y="5543550"/>
            <a:ext cx="431800" cy="1333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2387600" y="5791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1838325" y="51530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38" name="Straight Connector 37"/>
          <p:cNvCxnSpPr/>
          <p:nvPr/>
        </p:nvCxnSpPr>
        <p:spPr>
          <a:xfrm rot="10800000" flipV="1">
            <a:off x="2320925" y="5130800"/>
            <a:ext cx="319088" cy="1778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3162300" y="57912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48" name="Straight Connector 47"/>
          <p:cNvCxnSpPr/>
          <p:nvPr/>
        </p:nvCxnSpPr>
        <p:spPr>
          <a:xfrm rot="16200000" flipH="1">
            <a:off x="3078162" y="5529263"/>
            <a:ext cx="396875" cy="1270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3898900" y="42259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54" name="Straight Connector 53"/>
          <p:cNvCxnSpPr>
            <a:stCxn id="17" idx="2"/>
            <a:endCxn id="53" idx="6"/>
          </p:cNvCxnSpPr>
          <p:nvPr/>
        </p:nvCxnSpPr>
        <p:spPr>
          <a:xfrm rot="10800000" flipV="1">
            <a:off x="4381500" y="4405313"/>
            <a:ext cx="417513" cy="6191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Oval 56"/>
          <p:cNvSpPr/>
          <p:nvPr/>
        </p:nvSpPr>
        <p:spPr>
          <a:xfrm>
            <a:off x="4432300" y="493395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3657600" y="53435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557713" y="56356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79" name="Straight Connector 78"/>
          <p:cNvCxnSpPr>
            <a:endCxn id="57" idx="7"/>
          </p:cNvCxnSpPr>
          <p:nvPr/>
        </p:nvCxnSpPr>
        <p:spPr>
          <a:xfrm rot="5400000">
            <a:off x="4793457" y="4799806"/>
            <a:ext cx="254000" cy="15398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>
            <a:stCxn id="57" idx="3"/>
            <a:endCxn id="58" idx="7"/>
          </p:cNvCxnSpPr>
          <p:nvPr/>
        </p:nvCxnSpPr>
        <p:spPr>
          <a:xfrm rot="5400000">
            <a:off x="4251326" y="5162550"/>
            <a:ext cx="69850" cy="4349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>
            <a:endCxn id="78" idx="0"/>
          </p:cNvCxnSpPr>
          <p:nvPr/>
        </p:nvCxnSpPr>
        <p:spPr>
          <a:xfrm rot="16200000" flipH="1">
            <a:off x="4652962" y="5487988"/>
            <a:ext cx="219075" cy="7620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Oval 90"/>
          <p:cNvSpPr/>
          <p:nvPr/>
        </p:nvSpPr>
        <p:spPr>
          <a:xfrm>
            <a:off x="5283200" y="4908550"/>
            <a:ext cx="603250" cy="603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00" name="TextBox 91"/>
          <p:cNvSpPr txBox="1">
            <a:spLocks noChangeArrowheads="1"/>
          </p:cNvSpPr>
          <p:nvPr/>
        </p:nvSpPr>
        <p:spPr bwMode="auto">
          <a:xfrm>
            <a:off x="5283200" y="4989513"/>
            <a:ext cx="6032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Х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3" name="Oval 92"/>
          <p:cNvSpPr/>
          <p:nvPr/>
        </p:nvSpPr>
        <p:spPr>
          <a:xfrm>
            <a:off x="5867400" y="5410200"/>
            <a:ext cx="603250" cy="60325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6902" name="TextBox 93"/>
          <p:cNvSpPr txBox="1">
            <a:spLocks noChangeArrowheads="1"/>
          </p:cNvSpPr>
          <p:nvPr/>
        </p:nvSpPr>
        <p:spPr bwMode="auto">
          <a:xfrm>
            <a:off x="5867400" y="5486400"/>
            <a:ext cx="603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У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95" name="Straight Connector 94"/>
          <p:cNvCxnSpPr>
            <a:stCxn id="17" idx="5"/>
            <a:endCxn id="91" idx="0"/>
          </p:cNvCxnSpPr>
          <p:nvPr/>
        </p:nvCxnSpPr>
        <p:spPr>
          <a:xfrm rot="16200000" flipH="1">
            <a:off x="5446712" y="4770438"/>
            <a:ext cx="206375" cy="698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5811838" y="5389563"/>
            <a:ext cx="136525" cy="1333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Oval 100"/>
          <p:cNvSpPr/>
          <p:nvPr/>
        </p:nvSpPr>
        <p:spPr>
          <a:xfrm>
            <a:off x="5221288" y="56356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" name="Oval 101"/>
          <p:cNvSpPr/>
          <p:nvPr/>
        </p:nvSpPr>
        <p:spPr>
          <a:xfrm>
            <a:off x="6083300" y="48768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03" name="Straight Connector 102"/>
          <p:cNvCxnSpPr>
            <a:endCxn id="102" idx="2"/>
          </p:cNvCxnSpPr>
          <p:nvPr/>
        </p:nvCxnSpPr>
        <p:spPr>
          <a:xfrm flipV="1">
            <a:off x="5886450" y="5118100"/>
            <a:ext cx="196850" cy="3492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01" idx="0"/>
            <a:endCxn id="91" idx="4"/>
          </p:cNvCxnSpPr>
          <p:nvPr/>
        </p:nvCxnSpPr>
        <p:spPr>
          <a:xfrm rot="5400000" flipH="1" flipV="1">
            <a:off x="5461794" y="5512594"/>
            <a:ext cx="123825" cy="1222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Oval 109"/>
          <p:cNvSpPr/>
          <p:nvPr/>
        </p:nvSpPr>
        <p:spPr>
          <a:xfrm>
            <a:off x="6781800" y="46339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1" name="Oval 110"/>
          <p:cNvSpPr/>
          <p:nvPr/>
        </p:nvSpPr>
        <p:spPr>
          <a:xfrm>
            <a:off x="7073900" y="530066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2" name="Oval 111"/>
          <p:cNvSpPr/>
          <p:nvPr/>
        </p:nvSpPr>
        <p:spPr>
          <a:xfrm>
            <a:off x="7556500" y="47498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13" name="Straight Connector 112"/>
          <p:cNvCxnSpPr>
            <a:endCxn id="110" idx="2"/>
          </p:cNvCxnSpPr>
          <p:nvPr/>
        </p:nvCxnSpPr>
        <p:spPr>
          <a:xfrm>
            <a:off x="5643563" y="4467225"/>
            <a:ext cx="1138237" cy="40798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>
            <a:endCxn id="112" idx="2"/>
          </p:cNvCxnSpPr>
          <p:nvPr/>
        </p:nvCxnSpPr>
        <p:spPr>
          <a:xfrm>
            <a:off x="7264400" y="4911725"/>
            <a:ext cx="292100" cy="79375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>
            <a:stCxn id="110" idx="5"/>
            <a:endCxn id="111" idx="0"/>
          </p:cNvCxnSpPr>
          <p:nvPr/>
        </p:nvCxnSpPr>
        <p:spPr>
          <a:xfrm rot="16200000" flipH="1">
            <a:off x="7126288" y="5111750"/>
            <a:ext cx="255588" cy="12223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Oval 120"/>
          <p:cNvSpPr/>
          <p:nvPr/>
        </p:nvSpPr>
        <p:spPr>
          <a:xfrm>
            <a:off x="6229350" y="3984625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2" name="Oval 121"/>
          <p:cNvSpPr/>
          <p:nvPr/>
        </p:nvSpPr>
        <p:spPr>
          <a:xfrm>
            <a:off x="6951663" y="39862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3" name="Straight Connector 122"/>
          <p:cNvCxnSpPr>
            <a:stCxn id="36878" idx="3"/>
            <a:endCxn id="121" idx="2"/>
          </p:cNvCxnSpPr>
          <p:nvPr/>
        </p:nvCxnSpPr>
        <p:spPr>
          <a:xfrm flipV="1">
            <a:off x="5637213" y="4225925"/>
            <a:ext cx="577850" cy="157163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>
            <a:stCxn id="121" idx="6"/>
          </p:cNvCxnSpPr>
          <p:nvPr/>
        </p:nvCxnSpPr>
        <p:spPr>
          <a:xfrm>
            <a:off x="6711950" y="4225925"/>
            <a:ext cx="239713" cy="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/>
          <p:cNvSpPr/>
          <p:nvPr/>
        </p:nvSpPr>
        <p:spPr>
          <a:xfrm>
            <a:off x="7708900" y="24384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9" name="Oval 128"/>
          <p:cNvSpPr/>
          <p:nvPr/>
        </p:nvSpPr>
        <p:spPr>
          <a:xfrm>
            <a:off x="7556500" y="3579813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0" name="Oval 129"/>
          <p:cNvSpPr/>
          <p:nvPr/>
        </p:nvSpPr>
        <p:spPr>
          <a:xfrm>
            <a:off x="7950200" y="3048000"/>
            <a:ext cx="482600" cy="4826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31" name="Straight Connector 130"/>
          <p:cNvCxnSpPr>
            <a:endCxn id="129" idx="1"/>
          </p:cNvCxnSpPr>
          <p:nvPr/>
        </p:nvCxnSpPr>
        <p:spPr>
          <a:xfrm>
            <a:off x="7124700" y="3500438"/>
            <a:ext cx="503238" cy="150812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>
            <a:endCxn id="130" idx="2"/>
          </p:cNvCxnSpPr>
          <p:nvPr/>
        </p:nvCxnSpPr>
        <p:spPr>
          <a:xfrm flipV="1">
            <a:off x="7162800" y="3289300"/>
            <a:ext cx="787400" cy="44450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>
            <a:endCxn id="128" idx="3"/>
          </p:cNvCxnSpPr>
          <p:nvPr/>
        </p:nvCxnSpPr>
        <p:spPr>
          <a:xfrm flipV="1">
            <a:off x="7073900" y="2849563"/>
            <a:ext cx="706438" cy="242887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925" name="TextBox 136"/>
          <p:cNvSpPr txBox="1">
            <a:spLocks noChangeArrowheads="1"/>
          </p:cNvSpPr>
          <p:nvPr/>
        </p:nvSpPr>
        <p:spPr bwMode="auto">
          <a:xfrm>
            <a:off x="2895600" y="3492500"/>
            <a:ext cx="70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13%</a:t>
            </a:r>
          </a:p>
        </p:txBody>
      </p:sp>
      <p:sp>
        <p:nvSpPr>
          <p:cNvPr id="36926" name="TextBox 137"/>
          <p:cNvSpPr txBox="1">
            <a:spLocks noChangeArrowheads="1"/>
          </p:cNvSpPr>
          <p:nvPr/>
        </p:nvSpPr>
        <p:spPr bwMode="auto">
          <a:xfrm>
            <a:off x="3048000" y="3998913"/>
            <a:ext cx="706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10%</a:t>
            </a:r>
          </a:p>
        </p:txBody>
      </p:sp>
      <p:sp>
        <p:nvSpPr>
          <p:cNvPr id="36927" name="TextBox 138"/>
          <p:cNvSpPr txBox="1">
            <a:spLocks noChangeArrowheads="1"/>
          </p:cNvSpPr>
          <p:nvPr/>
        </p:nvSpPr>
        <p:spPr bwMode="auto">
          <a:xfrm>
            <a:off x="5105400" y="3492500"/>
            <a:ext cx="706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5%</a:t>
            </a:r>
          </a:p>
        </p:txBody>
      </p:sp>
      <p:sp>
        <p:nvSpPr>
          <p:cNvPr id="36928" name="TextBox 139"/>
          <p:cNvSpPr txBox="1">
            <a:spLocks noChangeArrowheads="1"/>
          </p:cNvSpPr>
          <p:nvPr/>
        </p:nvSpPr>
        <p:spPr bwMode="auto">
          <a:xfrm>
            <a:off x="5389563" y="2844800"/>
            <a:ext cx="7064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10%</a:t>
            </a:r>
          </a:p>
        </p:txBody>
      </p:sp>
      <p:sp>
        <p:nvSpPr>
          <p:cNvPr id="36929" name="Title 1"/>
          <p:cNvSpPr txBox="1">
            <a:spLocks/>
          </p:cNvSpPr>
          <p:nvPr/>
        </p:nvSpPr>
        <p:spPr bwMode="auto">
          <a:xfrm>
            <a:off x="184150" y="90805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54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Mo`nosta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…</a:t>
            </a:r>
            <a: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38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r>
              <a:rPr lang="en-US" altLang="en-US" sz="2500" b="1">
                <a:solidFill>
                  <a:srgbClr val="B3A2C7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Stanete Menaxer!</a:t>
            </a:r>
            <a:r>
              <a:rPr lang="en-GB" altLang="en-US" sz="25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/>
            </a:r>
            <a:br>
              <a:rPr lang="en-GB" altLang="en-US" sz="2500" b="1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2500" b="1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6930" name="Subtitle 2"/>
          <p:cNvSpPr txBox="1">
            <a:spLocks/>
          </p:cNvSpPr>
          <p:nvPr/>
        </p:nvSpPr>
        <p:spPr bwMode="auto">
          <a:xfrm>
            <a:off x="184150" y="5130800"/>
            <a:ext cx="208438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So 15-25 lu|e </a:t>
            </a:r>
          </a:p>
          <a:p>
            <a:pPr eaLnBrk="1" hangingPunct="1"/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vo timot</a:t>
            </a:r>
          </a:p>
          <a:p>
            <a:pPr eaLnBrk="1" hangingPunct="1"/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mese~en dohod</a:t>
            </a:r>
            <a:endParaRPr lang="mk-MK" altLang="en-US">
              <a:latin typeface="MAC C Swiss" panose="020B7200000000000000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bg-BG" altLang="en-US"/>
              <a:t> ~ </a:t>
            </a:r>
            <a:r>
              <a:rPr lang="en-US" altLang="en-US">
                <a:latin typeface="MAC C Swiss" panose="020B7200000000000000" pitchFamily="34" charset="0"/>
              </a:rPr>
              <a:t>750-1500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</p:txBody>
      </p:sp>
      <p:sp>
        <p:nvSpPr>
          <p:cNvPr id="36931" name="Text Box 71"/>
          <p:cNvSpPr txBox="1">
            <a:spLocks noChangeArrowheads="1"/>
          </p:cNvSpPr>
          <p:nvPr/>
        </p:nvSpPr>
        <p:spPr bwMode="auto">
          <a:xfrm>
            <a:off x="5514975" y="6284913"/>
            <a:ext cx="3629025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36932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933" name="TextBox 69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 txBox="1">
            <a:spLocks/>
          </p:cNvSpPr>
          <p:nvPr/>
        </p:nvSpPr>
        <p:spPr bwMode="auto">
          <a:xfrm>
            <a:off x="457200" y="914400"/>
            <a:ext cx="77724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ts val="4800"/>
              </a:spcAft>
            </a:pPr>
            <a:r>
              <a:rPr lang="en-US" altLang="en-US" sz="3200">
                <a:solidFill>
                  <a:schemeClr val="bg1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Mo`nosta</a:t>
            </a:r>
            <a: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…</a:t>
            </a:r>
            <a:br>
              <a:rPr lang="en-GB" altLang="en-US" sz="32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</a:br>
            <a:endParaRPr lang="en-US" altLang="en-US" sz="320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371600" y="2525713"/>
            <a:ext cx="1066800" cy="1066800"/>
          </a:xfrm>
          <a:prstGeom prst="ellipse">
            <a:avLst/>
          </a:prstGeom>
          <a:noFill/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2" name="TextBox 4"/>
          <p:cNvSpPr txBox="1">
            <a:spLocks noChangeArrowheads="1"/>
          </p:cNvSpPr>
          <p:nvPr/>
        </p:nvSpPr>
        <p:spPr bwMode="auto">
          <a:xfrm>
            <a:off x="1371600" y="2881313"/>
            <a:ext cx="1066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ВИЕ</a:t>
            </a:r>
            <a:endParaRPr lang="en-US" altLang="en-US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cxnSp>
        <p:nvCxnSpPr>
          <p:cNvPr id="14" name="Straight Connector 13"/>
          <p:cNvCxnSpPr>
            <a:stCxn id="37899" idx="1"/>
          </p:cNvCxnSpPr>
          <p:nvPr/>
        </p:nvCxnSpPr>
        <p:spPr>
          <a:xfrm rot="10800000">
            <a:off x="2428875" y="3286125"/>
            <a:ext cx="3733800" cy="1373188"/>
          </a:xfrm>
          <a:prstGeom prst="line">
            <a:avLst/>
          </a:prstGeom>
          <a:ln w="28575">
            <a:solidFill>
              <a:srgbClr val="461F4C"/>
            </a:solidFill>
            <a:headEnd type="non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971800" y="3048000"/>
            <a:ext cx="10668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5" name="TextBox 6"/>
          <p:cNvSpPr txBox="1">
            <a:spLocks noChangeArrowheads="1"/>
          </p:cNvSpPr>
          <p:nvPr/>
        </p:nvSpPr>
        <p:spPr bwMode="auto">
          <a:xfrm>
            <a:off x="2971800" y="3294063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bg-BG" altLang="en-US" sz="1600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Иван</a:t>
            </a:r>
          </a:p>
          <a:p>
            <a:pPr algn="ctr" eaLnBrk="1" hangingPunct="1"/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Menaxer</a:t>
            </a:r>
            <a:endParaRPr lang="en-US" altLang="en-US" sz="1600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4572000" y="3581400"/>
            <a:ext cx="10668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7" name="TextBox 11"/>
          <p:cNvSpPr txBox="1">
            <a:spLocks noChangeArrowheads="1"/>
          </p:cNvSpPr>
          <p:nvPr/>
        </p:nvSpPr>
        <p:spPr bwMode="auto">
          <a:xfrm>
            <a:off x="4572000" y="384175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Dejan</a:t>
            </a:r>
          </a:p>
          <a:p>
            <a:pPr algn="ctr" eaLnBrk="1" hangingPunct="1"/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Menaxer</a:t>
            </a:r>
            <a:endParaRPr lang="en-US" altLang="en-US" sz="1300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6172200" y="4114800"/>
            <a:ext cx="1066800" cy="10668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461F4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899" name="TextBox 12"/>
          <p:cNvSpPr txBox="1">
            <a:spLocks noChangeArrowheads="1"/>
          </p:cNvSpPr>
          <p:nvPr/>
        </p:nvSpPr>
        <p:spPr bwMode="auto">
          <a:xfrm>
            <a:off x="6162675" y="4368800"/>
            <a:ext cx="1066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Ana</a:t>
            </a:r>
          </a:p>
          <a:p>
            <a:pPr algn="ctr" eaLnBrk="1" hangingPunct="1"/>
            <a:r>
              <a:rPr lang="en-US" altLang="en-US" sz="1600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Menaxer</a:t>
            </a:r>
            <a:endParaRPr lang="en-US" altLang="en-US" sz="1300" b="1">
              <a:solidFill>
                <a:srgbClr val="461F4C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37900" name="Subtitle 2"/>
          <p:cNvSpPr txBox="1">
            <a:spLocks/>
          </p:cNvSpPr>
          <p:nvPr/>
        </p:nvSpPr>
        <p:spPr bwMode="auto">
          <a:xfrm>
            <a:off x="457200" y="4724400"/>
            <a:ext cx="533400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Mese~en</a:t>
            </a:r>
            <a:endParaRPr lang="mk-MK" altLang="en-US" b="1">
              <a:solidFill>
                <a:srgbClr val="461F4C"/>
              </a:solidFill>
              <a:latin typeface="MAC C Swiss" panose="020B7200000000000000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liderski bonus</a:t>
            </a: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" panose="020B0604020202020204" pitchFamily="34" charset="0"/>
              </a:rPr>
              <a:t>1260 </a:t>
            </a:r>
            <a:r>
              <a:rPr lang="en-US" altLang="en-US" b="1">
                <a:solidFill>
                  <a:srgbClr val="46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  <a:endParaRPr lang="en-GB" altLang="en-US" b="1">
              <a:solidFill>
                <a:srgbClr val="461F4C"/>
              </a:solidFill>
              <a:cs typeface="Arial" panose="020B0604020202020204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 b="1">
                <a:latin typeface="MAC C Swiss" panose="020B7200000000000000" pitchFamily="34" charset="0"/>
                <a:cs typeface="Arial" panose="020B0604020202020204" pitchFamily="34" charset="0"/>
              </a:rPr>
              <a:t>A ako imate 5 menaxeri vo prva linija?!</a:t>
            </a:r>
            <a:endParaRPr lang="en-GB" altLang="en-US" b="1">
              <a:cs typeface="Arial" panose="020B0604020202020204" pitchFamily="34" charset="0"/>
            </a:endParaRPr>
          </a:p>
        </p:txBody>
      </p:sp>
      <p:sp>
        <p:nvSpPr>
          <p:cNvPr id="37901" name="TextBox 17"/>
          <p:cNvSpPr txBox="1">
            <a:spLocks noChangeArrowheads="1"/>
          </p:cNvSpPr>
          <p:nvPr/>
        </p:nvSpPr>
        <p:spPr bwMode="auto">
          <a:xfrm>
            <a:off x="2819400" y="2657475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630 </a:t>
            </a:r>
            <a:r>
              <a:rPr lang="en-US" altLang="en-US" b="1">
                <a:solidFill>
                  <a:srgbClr val="46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</p:txBody>
      </p:sp>
      <p:sp>
        <p:nvSpPr>
          <p:cNvPr id="37902" name="TextBox 18"/>
          <p:cNvSpPr txBox="1">
            <a:spLocks noChangeArrowheads="1"/>
          </p:cNvSpPr>
          <p:nvPr/>
        </p:nvSpPr>
        <p:spPr bwMode="auto">
          <a:xfrm>
            <a:off x="4419600" y="32004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420 </a:t>
            </a:r>
            <a:r>
              <a:rPr lang="en-US" altLang="en-US" b="1">
                <a:solidFill>
                  <a:srgbClr val="46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</p:txBody>
      </p:sp>
      <p:sp>
        <p:nvSpPr>
          <p:cNvPr id="37903" name="TextBox 19"/>
          <p:cNvSpPr txBox="1">
            <a:spLocks noChangeArrowheads="1"/>
          </p:cNvSpPr>
          <p:nvPr/>
        </p:nvSpPr>
        <p:spPr bwMode="auto">
          <a:xfrm>
            <a:off x="6172200" y="3759200"/>
            <a:ext cx="1371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MAC C Swiss" panose="020B7200000000000000" pitchFamily="34" charset="0"/>
                <a:cs typeface="Arial Bold" panose="020B0704020202020204" pitchFamily="34" charset="0"/>
              </a:rPr>
              <a:t>210 </a:t>
            </a:r>
            <a:r>
              <a:rPr lang="en-US" altLang="en-US" b="1">
                <a:solidFill>
                  <a:srgbClr val="461F4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€</a:t>
            </a:r>
          </a:p>
        </p:txBody>
      </p:sp>
      <p:sp>
        <p:nvSpPr>
          <p:cNvPr id="37904" name="TextBox 20"/>
          <p:cNvSpPr txBox="1">
            <a:spLocks noChangeArrowheads="1"/>
          </p:cNvSpPr>
          <p:nvPr/>
        </p:nvSpPr>
        <p:spPr bwMode="auto">
          <a:xfrm>
            <a:off x="2286000" y="33893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6%</a:t>
            </a:r>
          </a:p>
        </p:txBody>
      </p:sp>
      <p:sp>
        <p:nvSpPr>
          <p:cNvPr id="37905" name="TextBox 21"/>
          <p:cNvSpPr txBox="1">
            <a:spLocks noChangeArrowheads="1"/>
          </p:cNvSpPr>
          <p:nvPr/>
        </p:nvSpPr>
        <p:spPr bwMode="auto">
          <a:xfrm>
            <a:off x="3886200" y="3973513"/>
            <a:ext cx="685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3%</a:t>
            </a:r>
          </a:p>
        </p:txBody>
      </p:sp>
      <p:sp>
        <p:nvSpPr>
          <p:cNvPr id="37906" name="TextBox 22"/>
          <p:cNvSpPr txBox="1">
            <a:spLocks noChangeArrowheads="1"/>
          </p:cNvSpPr>
          <p:nvPr/>
        </p:nvSpPr>
        <p:spPr bwMode="auto">
          <a:xfrm>
            <a:off x="5486400" y="4584700"/>
            <a:ext cx="685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b="1">
                <a:solidFill>
                  <a:srgbClr val="461F4C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2%</a:t>
            </a:r>
          </a:p>
        </p:txBody>
      </p:sp>
      <p:sp>
        <p:nvSpPr>
          <p:cNvPr id="37907" name="Subtitle 2"/>
          <p:cNvSpPr txBox="1">
            <a:spLocks/>
          </p:cNvSpPr>
          <p:nvPr/>
        </p:nvSpPr>
        <p:spPr bwMode="auto">
          <a:xfrm>
            <a:off x="4648200" y="2290763"/>
            <a:ext cx="4114800" cy="110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Prose~en obrt na Menaxer:</a:t>
            </a:r>
          </a:p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Arial" panose="020B0604020202020204" pitchFamily="34" charset="0"/>
              </a:rPr>
              <a:t>10500 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€ </a:t>
            </a:r>
            <a:r>
              <a:rPr lang="en-US" altLang="en-US">
                <a:latin typeface="MAC C Swiss" panose="020B7200000000000000" pitchFamily="34" charset="0"/>
                <a:cs typeface="Times New Roman" panose="02020603050405020304" pitchFamily="18" charset="0"/>
              </a:rPr>
              <a:t>mese~no</a:t>
            </a:r>
          </a:p>
          <a:p>
            <a:pPr algn="r" eaLnBrk="1" hangingPunct="1">
              <a:spcBef>
                <a:spcPts val="300"/>
              </a:spcBef>
              <a:spcAft>
                <a:spcPts val="300"/>
              </a:spcAft>
            </a:pPr>
            <a:r>
              <a:rPr lang="en-US" altLang="en-US">
                <a:latin typeface="MAC C Swiss" panose="020B7200000000000000" pitchFamily="34" charset="0"/>
                <a:cs typeface="Times New Roman" panose="02020603050405020304" pitchFamily="18" charset="0"/>
              </a:rPr>
              <a:t>30 lu|e h 350 €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>
                <a:latin typeface="MAC C Swiss" panose="020B7200000000000000" pitchFamily="34" charset="0"/>
                <a:cs typeface="Times New Roman" panose="02020603050405020304" pitchFamily="18" charset="0"/>
              </a:rPr>
              <a:t>mese~no</a:t>
            </a:r>
            <a:endParaRPr lang="en-GB" altLang="en-US" b="1">
              <a:solidFill>
                <a:srgbClr val="461F4C"/>
              </a:solidFill>
              <a:latin typeface="MAC C Swiss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7908" name="Text Box 22"/>
          <p:cNvSpPr txBox="1">
            <a:spLocks noChangeArrowheads="1"/>
          </p:cNvSpPr>
          <p:nvPr/>
        </p:nvSpPr>
        <p:spPr bwMode="auto">
          <a:xfrm>
            <a:off x="5486400" y="6284913"/>
            <a:ext cx="3478213" cy="366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AEA2CA"/>
                </a:solidFill>
                <a:latin typeface="MAC C Swiss" panose="020B7200000000000000" pitchFamily="34" charset="0"/>
              </a:rPr>
              <a:t>gradewe na uspe{en biznis</a:t>
            </a:r>
          </a:p>
        </p:txBody>
      </p:sp>
      <p:sp>
        <p:nvSpPr>
          <p:cNvPr id="37909" name="Text Box 9"/>
          <p:cNvSpPr txBox="1">
            <a:spLocks noChangeArrowheads="1"/>
          </p:cNvSpPr>
          <p:nvPr/>
        </p:nvSpPr>
        <p:spPr bwMode="auto">
          <a:xfrm>
            <a:off x="6846888" y="555625"/>
            <a:ext cx="1512887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r>
              <a:rPr lang="bg-BG" altLang="en-US" sz="1100">
                <a:solidFill>
                  <a:srgbClr val="660066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БРЗ СТАРТ</a:t>
            </a:r>
            <a:endParaRPr lang="en-US" altLang="en-US" sz="1100">
              <a:solidFill>
                <a:srgbClr val="660066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910" name="TextBox 23"/>
          <p:cNvSpPr txBox="1">
            <a:spLocks noChangeArrowheads="1"/>
          </p:cNvSpPr>
          <p:nvPr/>
        </p:nvSpPr>
        <p:spPr bwMode="auto">
          <a:xfrm>
            <a:off x="6831013" y="800100"/>
            <a:ext cx="1476375" cy="287338"/>
          </a:xfrm>
          <a:prstGeom prst="rect">
            <a:avLst/>
          </a:prstGeom>
          <a:solidFill>
            <a:srgbClr val="3F044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mk-MK" altLang="mk-MK" sz="16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ОБУКА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6156</TotalTime>
  <Words>1462</Words>
  <Application>Microsoft Office PowerPoint</Application>
  <PresentationFormat>On-screen Show (4:3)</PresentationFormat>
  <Paragraphs>436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Arial</vt:lpstr>
      <vt:lpstr>Arial Bold</vt:lpstr>
      <vt:lpstr>Arial Narrow</vt:lpstr>
      <vt:lpstr>Calibri</vt:lpstr>
      <vt:lpstr>MAC C Swiss</vt:lpstr>
      <vt:lpstr>Roboto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GD Associates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Paul Downes</dc:creator>
  <cp:lastModifiedBy>intel</cp:lastModifiedBy>
  <cp:revision>542</cp:revision>
  <dcterms:created xsi:type="dcterms:W3CDTF">2010-01-21T09:10:31Z</dcterms:created>
  <dcterms:modified xsi:type="dcterms:W3CDTF">2016-11-15T12:25:20Z</dcterms:modified>
</cp:coreProperties>
</file>