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87" r:id="rId3"/>
    <p:sldId id="307" r:id="rId4"/>
    <p:sldId id="294" r:id="rId5"/>
    <p:sldId id="311" r:id="rId6"/>
    <p:sldId id="305" r:id="rId7"/>
    <p:sldId id="304" r:id="rId8"/>
    <p:sldId id="303" r:id="rId9"/>
    <p:sldId id="302" r:id="rId10"/>
    <p:sldId id="301" r:id="rId11"/>
    <p:sldId id="309" r:id="rId12"/>
    <p:sldId id="296" r:id="rId13"/>
    <p:sldId id="297" r:id="rId14"/>
    <p:sldId id="298" r:id="rId15"/>
    <p:sldId id="299" r:id="rId16"/>
    <p:sldId id="308" r:id="rId17"/>
  </p:sldIdLst>
  <p:sldSz cx="9144000" cy="5143500" type="screen16x9"/>
  <p:notesSz cx="7010400" cy="9296400"/>
  <p:custDataLst>
    <p:tags r:id="rId19"/>
  </p:custDataLst>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429" userDrawn="1">
          <p15:clr>
            <a:srgbClr val="A4A3A4"/>
          </p15:clr>
        </p15:guide>
        <p15:guide id="4" pos="4908" userDrawn="1">
          <p15:clr>
            <a:srgbClr val="A4A3A4"/>
          </p15:clr>
        </p15:guide>
        <p15:guide id="5" orient="horz" pos="2595" userDrawn="1">
          <p15:clr>
            <a:srgbClr val="A4A3A4"/>
          </p15:clr>
        </p15:guide>
        <p15:guide id="6" orient="horz" pos="7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9992"/>
    <a:srgbClr val="D3817D"/>
    <a:srgbClr val="60394F"/>
    <a:srgbClr val="533448"/>
    <a:srgbClr val="414E1E"/>
    <a:srgbClr val="A9741F"/>
    <a:srgbClr val="BE785D"/>
    <a:srgbClr val="ABA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309" autoAdjust="0"/>
  </p:normalViewPr>
  <p:slideViewPr>
    <p:cSldViewPr snapToGrid="0" snapToObjects="1">
      <p:cViewPr varScale="1">
        <p:scale>
          <a:sx n="97" d="100"/>
          <a:sy n="97" d="100"/>
        </p:scale>
        <p:origin x="306" y="90"/>
      </p:cViewPr>
      <p:guideLst>
        <p:guide orient="horz" pos="1620"/>
        <p:guide pos="2880"/>
        <p:guide pos="1429"/>
        <p:guide pos="4908"/>
        <p:guide orient="horz" pos="2595"/>
        <p:guide orient="horz" pos="75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vl1pPr>
          </a:lstStyle>
          <a:p>
            <a:pPr>
              <a:defRPr/>
            </a:pPr>
            <a:fld id="{794C8A1E-BB66-4FC2-9C6E-44F26192A036}" type="datetimeFigureOut">
              <a:rPr lang="en-US" altLang="en-US"/>
              <a:pPr>
                <a:defRPr/>
              </a:pPr>
              <a:t>1/18/2016</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57495F6-8533-48F2-B2C4-52651E933F2D}" type="slidenum">
              <a:rPr lang="en-US" altLang="en-US"/>
              <a:pPr>
                <a:defRPr/>
              </a:pPr>
              <a:t>‹#›</a:t>
            </a:fld>
            <a:endParaRPr lang="en-US" altLang="en-US"/>
          </a:p>
        </p:txBody>
      </p:sp>
    </p:spTree>
    <p:extLst>
      <p:ext uri="{BB962C8B-B14F-4D97-AF65-F5344CB8AC3E}">
        <p14:creationId xmlns:p14="http://schemas.microsoft.com/office/powerpoint/2010/main" val="157134893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a:t>
            </a:fld>
            <a:endParaRPr lang="en-US" altLang="en-US"/>
          </a:p>
        </p:txBody>
      </p:sp>
    </p:spTree>
    <p:extLst>
      <p:ext uri="{BB962C8B-B14F-4D97-AF65-F5344CB8AC3E}">
        <p14:creationId xmlns:p14="http://schemas.microsoft.com/office/powerpoint/2010/main" val="4038089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bg-BG" altLang="en-US" dirty="0" smtClean="0"/>
              <a:t>Има определи изисквания, за да се квалифицирате за отстъпките и бонусите, които описахме</a:t>
            </a:r>
            <a:r>
              <a:rPr lang="en-US" altLang="en-US" dirty="0" smtClean="0"/>
              <a:t> </a:t>
            </a:r>
            <a:r>
              <a:rPr lang="bg-BG" altLang="en-US" dirty="0" smtClean="0"/>
              <a:t>дотук. За да получавате лична отстъпка и бонус от </a:t>
            </a:r>
            <a:r>
              <a:rPr lang="bg-BG" altLang="en-US" dirty="0" err="1" smtClean="0"/>
              <a:t>новус</a:t>
            </a:r>
            <a:r>
              <a:rPr lang="bg-BG" altLang="en-US" dirty="0" smtClean="0"/>
              <a:t> клиент</a:t>
            </a:r>
            <a:r>
              <a:rPr lang="en-US" altLang="en-US" dirty="0" smtClean="0"/>
              <a:t>, </a:t>
            </a:r>
            <a:r>
              <a:rPr lang="bg-BG" altLang="en-US" dirty="0" smtClean="0"/>
              <a:t>трябва да сте изпълнили условието за пазаруване по цени за собственици на Форевър бизнес с 30% отстъпка. Имайте предвид, че щом веднъж сте изпълнили това условие, то остава валидно завинаги</a:t>
            </a:r>
            <a:r>
              <a:rPr lang="en-US" altLang="en-US" dirty="0" smtClean="0"/>
              <a:t>. </a:t>
            </a:r>
            <a:r>
              <a:rPr lang="bg-BG" altLang="en-US" dirty="0" smtClean="0"/>
              <a:t> За да получавате групови бонуси, трябва да бъдете активни в месеца, в който бонусите са генерирани. Да сте активни означава, че вашите поръчки, заедно с тези на </a:t>
            </a:r>
            <a:r>
              <a:rPr lang="bg-BG" altLang="en-US" dirty="0" err="1" smtClean="0"/>
              <a:t>новус</a:t>
            </a:r>
            <a:r>
              <a:rPr lang="bg-BG" altLang="en-US" dirty="0" smtClean="0"/>
              <a:t> клиентите ви, са на обща стойност от поне четири бонусни точки, като вашите лични покупки трябва да са за минимум една бонусна точка от тези четири.</a:t>
            </a:r>
            <a:endParaRPr lang="en-US" altLang="en-US" dirty="0" smtClean="0"/>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10</a:t>
            </a:fld>
            <a:endParaRPr lang="en-US" altLang="en-US"/>
          </a:p>
        </p:txBody>
      </p:sp>
    </p:spTree>
    <p:extLst>
      <p:ext uri="{BB962C8B-B14F-4D97-AF65-F5344CB8AC3E}">
        <p14:creationId xmlns:p14="http://schemas.microsoft.com/office/powerpoint/2010/main" val="382369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bg-BG" altLang="en-US" noProof="0" dirty="0" smtClean="0"/>
              <a:t>След като стигнете до ниво Мениджър, ще получите достъп до цял нов набор от възможности за доходи. Първият е Лидерският бонус. Получавате го за развитие на Мениджъри под вас. Най-общо казано, ще получавате 6% от оборота, генериран от мрежите на директно спонсорираните от вас Мениджъри до следващия Мениджър в техните екипи, 3% от групите на Мениджърите на втора линия, и 2% от групите на Мениджърите на трета линия.</a:t>
            </a:r>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11</a:t>
            </a:fld>
            <a:endParaRPr lang="en-US" altLang="en-US"/>
          </a:p>
        </p:txBody>
      </p:sp>
    </p:spTree>
    <p:extLst>
      <p:ext uri="{BB962C8B-B14F-4D97-AF65-F5344CB8AC3E}">
        <p14:creationId xmlns:p14="http://schemas.microsoft.com/office/powerpoint/2010/main" val="3324048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bg-BG" altLang="en-US" noProof="0" dirty="0" smtClean="0"/>
              <a:t>Също така на ниво Мениджър можете да работите и за постигане на статут Мениджър „Орел“</a:t>
            </a:r>
            <a:r>
              <a:rPr lang="bg-BG" altLang="en-US" baseline="0" noProof="0" dirty="0" smtClean="0"/>
              <a:t> </a:t>
            </a:r>
            <a:r>
              <a:rPr lang="bg-BG" altLang="en-US" noProof="0" dirty="0" smtClean="0"/>
              <a:t>да участвате в дългосрочната програма за стимулиране, всяка година да се квалифицирате за участие в Глобалното рали, като пътуването е за сметка на компанията, да участвате в програма </a:t>
            </a:r>
            <a:r>
              <a:rPr lang="bg-BG" altLang="en-US" noProof="0" dirty="0" err="1" smtClean="0"/>
              <a:t>Chairman’s</a:t>
            </a:r>
            <a:r>
              <a:rPr lang="bg-BG" altLang="en-US" noProof="0" dirty="0" smtClean="0"/>
              <a:t> </a:t>
            </a:r>
            <a:r>
              <a:rPr lang="bg-BG" altLang="en-US" noProof="0" dirty="0" err="1" smtClean="0"/>
              <a:t>Bonus</a:t>
            </a:r>
            <a:r>
              <a:rPr lang="bg-BG" altLang="en-US" noProof="0" dirty="0" smtClean="0"/>
              <a:t> [</a:t>
            </a:r>
            <a:r>
              <a:rPr lang="bg-BG" altLang="en-US" noProof="0" dirty="0" err="1" smtClean="0"/>
              <a:t>Чеърманс</a:t>
            </a:r>
            <a:r>
              <a:rPr lang="bg-BG" altLang="en-US" noProof="0" dirty="0" smtClean="0"/>
              <a:t> бонус] и бонус „Скъпоценни камъни“ (който представлява до 3% допълнително към Лидерския ви бонус).</a:t>
            </a:r>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12</a:t>
            </a:fld>
            <a:endParaRPr lang="en-US" altLang="en-US"/>
          </a:p>
        </p:txBody>
      </p:sp>
    </p:spTree>
    <p:extLst>
      <p:ext uri="{BB962C8B-B14F-4D97-AF65-F5344CB8AC3E}">
        <p14:creationId xmlns:p14="http://schemas.microsoft.com/office/powerpoint/2010/main" val="407828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bg-BG" altLang="en-US" dirty="0" smtClean="0"/>
              <a:t>След като разгледахме маркетинговия план, нека опишем какво можете да направите, за да работи той за вас. Първата стъпка е да използвате и споделяте продукти за четири бонусни точки всеки месец, Да спонсорирате и учите другите да правят същото. Ако следвате този цикъл, можете да очаквате растеж, който ще изненада и самите вас. Нека направим някои сметки: вие сте активни с четири бонусни точки. Спонсорирайте петима души, всеки от които също ще използва и споделя продукти за четири бонусни точки. Това ще ви даде 20 бонусни точки допълнително всеки месец. Нека всеки от тези петима спонсорира по трима нови, които да правят същото. Това ще добави 60 бонусни точки допълнителен оборот към вашия бизнес. И ако всеки от тези 15 души спонсорира по двама нови, още 120 бонусни точки ще бъдат добавени към общия оборот на вашата мрежа. Започнахте с четири, а сега имате повече от 200 бонусни точки месечен бизнес, за които ще получавате съответните бонуси и допълнителни стимули.</a:t>
            </a:r>
          </a:p>
          <a:p>
            <a:pPr marL="0" marR="0" indent="0" algn="l" defTabSz="457200" rtl="0" eaLnBrk="0" fontAlgn="base" latinLnBrk="0" hangingPunct="0">
              <a:lnSpc>
                <a:spcPct val="100000"/>
              </a:lnSpc>
              <a:spcBef>
                <a:spcPct val="30000"/>
              </a:spcBef>
              <a:spcAft>
                <a:spcPct val="0"/>
              </a:spcAft>
              <a:buClrTx/>
              <a:buSzTx/>
              <a:buFontTx/>
              <a:buNone/>
              <a:tabLst/>
              <a:defRPr/>
            </a:pPr>
            <a:endParaRPr lang="bg-BG" altLang="en-US" noProof="0" dirty="0" smtClean="0"/>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13</a:t>
            </a:fld>
            <a:endParaRPr lang="en-US" altLang="en-US"/>
          </a:p>
        </p:txBody>
      </p:sp>
    </p:spTree>
    <p:extLst>
      <p:ext uri="{BB962C8B-B14F-4D97-AF65-F5344CB8AC3E}">
        <p14:creationId xmlns:p14="http://schemas.microsoft.com/office/powerpoint/2010/main" val="23699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bg-BG" dirty="0" smtClean="0"/>
              <a:t>И нека в заключение да разгледаме характеристиките и източниците за доходи на този план: </a:t>
            </a:r>
          </a:p>
          <a:p>
            <a:pPr marL="171450" indent="-171450" eaLnBrk="1" fontAlgn="auto" hangingPunct="1">
              <a:spcBef>
                <a:spcPts val="0"/>
              </a:spcBef>
              <a:spcAft>
                <a:spcPts val="0"/>
              </a:spcAft>
              <a:buFont typeface="Arial" panose="020B0604020202020204" pitchFamily="34" charset="0"/>
              <a:buChar char="•"/>
              <a:defRPr/>
            </a:pPr>
            <a:r>
              <a:rPr lang="bg-BG" dirty="0" smtClean="0"/>
              <a:t>Всички бонуси се изчисляват и изплащат на базата на най-високите цени – препоръчителните цени за продажба, а не на цените с отстъпка, на които вие купувате продуктите. </a:t>
            </a:r>
          </a:p>
          <a:p>
            <a:pPr marL="171450" indent="-171450" eaLnBrk="1" fontAlgn="auto" hangingPunct="1">
              <a:spcBef>
                <a:spcPts val="0"/>
              </a:spcBef>
              <a:spcAft>
                <a:spcPts val="0"/>
              </a:spcAft>
              <a:buFont typeface="Arial" panose="020B0604020202020204" pitchFamily="34" charset="0"/>
              <a:buChar char="•"/>
              <a:defRPr/>
            </a:pPr>
            <a:r>
              <a:rPr lang="bg-BG" dirty="0" smtClean="0"/>
              <a:t>Бонусните точки се натрупват за всеки два последователни календарни месеца, за да се определи преминаването ви от едно ниво в друго. </a:t>
            </a:r>
          </a:p>
          <a:p>
            <a:pPr marL="171450" indent="-171450" eaLnBrk="1" fontAlgn="auto" hangingPunct="1">
              <a:spcBef>
                <a:spcPts val="0"/>
              </a:spcBef>
              <a:spcAft>
                <a:spcPts val="0"/>
              </a:spcAft>
              <a:buFont typeface="Arial" panose="020B0604020202020204" pitchFamily="34" charset="0"/>
              <a:buChar char="•"/>
              <a:defRPr/>
            </a:pPr>
            <a:r>
              <a:rPr lang="bg-BG" dirty="0" smtClean="0"/>
              <a:t>Веднъж постигнато ниво никога не се губи. </a:t>
            </a:r>
          </a:p>
          <a:p>
            <a:pPr marL="171450" indent="-171450" eaLnBrk="1" fontAlgn="auto" hangingPunct="1">
              <a:spcBef>
                <a:spcPts val="0"/>
              </a:spcBef>
              <a:spcAft>
                <a:spcPts val="0"/>
              </a:spcAft>
              <a:buFont typeface="Arial" panose="020B0604020202020204" pitchFamily="34" charset="0"/>
              <a:buChar char="•"/>
              <a:defRPr/>
            </a:pPr>
            <a:r>
              <a:rPr lang="bg-BG" dirty="0" smtClean="0"/>
              <a:t>Никой от вашата група не може да ви задмине в ниво, а по-скоро може да ви издигне нагоре в маркетинговия план. </a:t>
            </a:r>
          </a:p>
          <a:p>
            <a:pPr marL="171450" indent="-171450" eaLnBrk="1" fontAlgn="auto" hangingPunct="1">
              <a:spcBef>
                <a:spcPts val="0"/>
              </a:spcBef>
              <a:spcAft>
                <a:spcPts val="0"/>
              </a:spcAft>
              <a:buFont typeface="Arial" panose="020B0604020202020204" pitchFamily="34" charset="0"/>
              <a:buChar char="•"/>
              <a:defRPr/>
            </a:pPr>
            <a:r>
              <a:rPr lang="bg-BG" dirty="0" smtClean="0"/>
              <a:t>Компанията има над 35-годишна успешна история. </a:t>
            </a:r>
          </a:p>
          <a:p>
            <a:pPr marL="171450" indent="-171450" eaLnBrk="1" fontAlgn="auto" hangingPunct="1">
              <a:spcBef>
                <a:spcPts val="0"/>
              </a:spcBef>
              <a:spcAft>
                <a:spcPts val="0"/>
              </a:spcAft>
              <a:buFont typeface="Arial" panose="020B0604020202020204" pitchFamily="34" charset="0"/>
              <a:buChar char="•"/>
              <a:defRPr/>
            </a:pPr>
            <a:r>
              <a:rPr lang="bg-BG" dirty="0" smtClean="0"/>
              <a:t>Няма нужда да инвестирате пари или да поддържате складови наличности. </a:t>
            </a:r>
          </a:p>
          <a:p>
            <a:pPr marL="171450" indent="-171450" eaLnBrk="1" fontAlgn="auto" hangingPunct="1">
              <a:spcBef>
                <a:spcPts val="0"/>
              </a:spcBef>
              <a:spcAft>
                <a:spcPts val="0"/>
              </a:spcAft>
              <a:buFont typeface="Arial" panose="020B0604020202020204" pitchFamily="34" charset="0"/>
              <a:buChar char="•"/>
              <a:defRPr/>
            </a:pPr>
            <a:r>
              <a:rPr lang="bg-BG" dirty="0" smtClean="0"/>
              <a:t>Продуктите са консумативи и генерират многократно повтарящ се бизнес. </a:t>
            </a:r>
          </a:p>
          <a:p>
            <a:pPr marL="171450" indent="-171450" eaLnBrk="1" fontAlgn="auto" hangingPunct="1">
              <a:spcBef>
                <a:spcPts val="0"/>
              </a:spcBef>
              <a:spcAft>
                <a:spcPts val="0"/>
              </a:spcAft>
              <a:buFont typeface="Arial" panose="020B0604020202020204" pitchFamily="34" charset="0"/>
              <a:buChar char="•"/>
              <a:defRPr/>
            </a:pPr>
            <a:r>
              <a:rPr lang="bg-BG" dirty="0" smtClean="0"/>
              <a:t>Компанията е финансово стабилна, цикълът ѝ на производство е затворен и има впечатляващо международно присъствие.</a:t>
            </a:r>
          </a:p>
          <a:p>
            <a:pPr eaLnBrk="1" fontAlgn="auto" hangingPunct="1">
              <a:spcBef>
                <a:spcPts val="0"/>
              </a:spcBef>
              <a:spcAft>
                <a:spcPts val="0"/>
              </a:spcAft>
              <a:defRPr/>
            </a:pPr>
            <a:endParaRPr lang="bg-BG" dirty="0" smtClean="0"/>
          </a:p>
          <a:p>
            <a:pPr eaLnBrk="1" fontAlgn="auto" hangingPunct="1">
              <a:spcBef>
                <a:spcPts val="0"/>
              </a:spcBef>
              <a:spcAft>
                <a:spcPts val="0"/>
              </a:spcAft>
              <a:defRPr/>
            </a:pPr>
            <a:r>
              <a:rPr lang="bg-BG" dirty="0" smtClean="0"/>
              <a:t>Разполагате с много и различни възможности за доходи и допълнителни стимули, които включват:</a:t>
            </a:r>
          </a:p>
          <a:p>
            <a:pPr marL="171450" indent="-171450" eaLnBrk="1" fontAlgn="auto" hangingPunct="1">
              <a:spcBef>
                <a:spcPts val="0"/>
              </a:spcBef>
              <a:spcAft>
                <a:spcPts val="0"/>
              </a:spcAft>
              <a:buFont typeface="Arial" panose="020B0604020202020204" pitchFamily="34" charset="0"/>
              <a:buChar char="•"/>
              <a:defRPr/>
            </a:pPr>
            <a:r>
              <a:rPr lang="bg-BG" dirty="0" smtClean="0"/>
              <a:t>Печалба от продажби</a:t>
            </a:r>
          </a:p>
          <a:p>
            <a:pPr marL="171450" indent="-171450" eaLnBrk="1" fontAlgn="auto" hangingPunct="1">
              <a:spcBef>
                <a:spcPts val="0"/>
              </a:spcBef>
              <a:spcAft>
                <a:spcPts val="0"/>
              </a:spcAft>
              <a:buFont typeface="Arial" panose="020B0604020202020204" pitchFamily="34" charset="0"/>
              <a:buChar char="•"/>
              <a:defRPr/>
            </a:pPr>
            <a:r>
              <a:rPr lang="bg-BG" dirty="0" smtClean="0"/>
              <a:t>Печалба от </a:t>
            </a:r>
            <a:r>
              <a:rPr lang="bg-BG" dirty="0" err="1" smtClean="0"/>
              <a:t>новус</a:t>
            </a:r>
            <a:r>
              <a:rPr lang="bg-BG" dirty="0" smtClean="0"/>
              <a:t> клиенти.</a:t>
            </a:r>
          </a:p>
          <a:p>
            <a:pPr marL="171450" indent="-171450" eaLnBrk="1" fontAlgn="auto" hangingPunct="1">
              <a:spcBef>
                <a:spcPts val="0"/>
              </a:spcBef>
              <a:spcAft>
                <a:spcPts val="0"/>
              </a:spcAft>
              <a:buFont typeface="Arial" panose="020B0604020202020204" pitchFamily="34" charset="0"/>
              <a:buChar char="•"/>
              <a:defRPr/>
            </a:pPr>
            <a:r>
              <a:rPr lang="bg-BG" dirty="0" smtClean="0"/>
              <a:t>Лична отстъпка</a:t>
            </a:r>
          </a:p>
          <a:p>
            <a:pPr marL="171450" indent="-171450" eaLnBrk="1" fontAlgn="auto" hangingPunct="1">
              <a:spcBef>
                <a:spcPts val="0"/>
              </a:spcBef>
              <a:spcAft>
                <a:spcPts val="0"/>
              </a:spcAft>
              <a:buFont typeface="Arial" panose="020B0604020202020204" pitchFamily="34" charset="0"/>
              <a:buChar char="•"/>
              <a:defRPr/>
            </a:pPr>
            <a:r>
              <a:rPr lang="bg-BG" dirty="0" smtClean="0"/>
              <a:t>Бонус от </a:t>
            </a:r>
            <a:r>
              <a:rPr lang="bg-BG" dirty="0" err="1" smtClean="0"/>
              <a:t>новус</a:t>
            </a:r>
            <a:r>
              <a:rPr lang="bg-BG" dirty="0" smtClean="0"/>
              <a:t> клиенти</a:t>
            </a:r>
          </a:p>
          <a:p>
            <a:pPr marL="171450" indent="-171450" eaLnBrk="1" fontAlgn="auto" hangingPunct="1">
              <a:spcBef>
                <a:spcPts val="0"/>
              </a:spcBef>
              <a:spcAft>
                <a:spcPts val="0"/>
              </a:spcAft>
              <a:buFont typeface="Arial" panose="020B0604020202020204" pitchFamily="34" charset="0"/>
              <a:buChar char="•"/>
              <a:defRPr/>
            </a:pPr>
            <a:r>
              <a:rPr lang="bg-BG" dirty="0" smtClean="0"/>
              <a:t>Групов бонус</a:t>
            </a:r>
          </a:p>
          <a:p>
            <a:pPr marL="171450" indent="-171450" eaLnBrk="1" fontAlgn="auto" hangingPunct="1">
              <a:spcBef>
                <a:spcPts val="0"/>
              </a:spcBef>
              <a:spcAft>
                <a:spcPts val="0"/>
              </a:spcAft>
              <a:buFont typeface="Arial" panose="020B0604020202020204" pitchFamily="34" charset="0"/>
              <a:buChar char="•"/>
              <a:defRPr/>
            </a:pPr>
            <a:r>
              <a:rPr lang="bg-BG" dirty="0" smtClean="0"/>
              <a:t>Лидерски бонус</a:t>
            </a:r>
          </a:p>
          <a:p>
            <a:pPr marL="171450" indent="-171450" eaLnBrk="1" fontAlgn="auto" hangingPunct="1">
              <a:spcBef>
                <a:spcPts val="0"/>
              </a:spcBef>
              <a:spcAft>
                <a:spcPts val="0"/>
              </a:spcAft>
              <a:buFont typeface="Arial" panose="020B0604020202020204" pitchFamily="34" charset="0"/>
              <a:buChar char="•"/>
              <a:defRPr/>
            </a:pPr>
            <a:r>
              <a:rPr lang="bg-BG" dirty="0" smtClean="0"/>
              <a:t>Програма Мениджър „Орел“ </a:t>
            </a:r>
          </a:p>
          <a:p>
            <a:pPr marL="171450" indent="-171450" eaLnBrk="1" fontAlgn="auto" hangingPunct="1">
              <a:spcBef>
                <a:spcPts val="0"/>
              </a:spcBef>
              <a:spcAft>
                <a:spcPts val="0"/>
              </a:spcAft>
              <a:buFont typeface="Arial" panose="020B0604020202020204" pitchFamily="34" charset="0"/>
              <a:buChar char="•"/>
              <a:defRPr/>
            </a:pPr>
            <a:r>
              <a:rPr lang="bg-BG" dirty="0" smtClean="0"/>
              <a:t>Дългосрочна програма за стимулиране, наричана още „програма за кола“ и </a:t>
            </a:r>
            <a:r>
              <a:rPr lang="cs-CZ" dirty="0" smtClean="0"/>
              <a:t>Forever2Drive</a:t>
            </a:r>
            <a:r>
              <a:rPr lang="cs-CZ" baseline="0" dirty="0" smtClean="0"/>
              <a:t> </a:t>
            </a:r>
            <a:r>
              <a:rPr lang="en-US" baseline="0" dirty="0" smtClean="0"/>
              <a:t>[</a:t>
            </a:r>
            <a:r>
              <a:rPr lang="bg-BG" baseline="0" dirty="0" err="1" smtClean="0"/>
              <a:t>форевър</a:t>
            </a:r>
            <a:r>
              <a:rPr lang="bg-BG" baseline="0" dirty="0" smtClean="0"/>
              <a:t> ту </a:t>
            </a:r>
            <a:r>
              <a:rPr lang="bg-BG" baseline="0" dirty="0" err="1" smtClean="0"/>
              <a:t>драйв</a:t>
            </a:r>
            <a:r>
              <a:rPr lang="en-US" baseline="0" dirty="0" smtClean="0"/>
              <a:t>]</a:t>
            </a:r>
            <a:endParaRPr lang="bg-BG" dirty="0" smtClean="0"/>
          </a:p>
          <a:p>
            <a:pPr marL="171450" indent="-171450" eaLnBrk="1" fontAlgn="auto" hangingPunct="1">
              <a:spcBef>
                <a:spcPts val="0"/>
              </a:spcBef>
              <a:spcAft>
                <a:spcPts val="0"/>
              </a:spcAft>
              <a:buFont typeface="Arial" panose="020B0604020202020204" pitchFamily="34" charset="0"/>
              <a:buChar char="•"/>
              <a:defRPr/>
            </a:pPr>
            <a:r>
              <a:rPr lang="bg-BG" dirty="0" smtClean="0"/>
              <a:t>Глобално рали</a:t>
            </a:r>
          </a:p>
          <a:p>
            <a:pPr marL="171450" indent="-171450" eaLnBrk="1" fontAlgn="auto" hangingPunct="1">
              <a:spcBef>
                <a:spcPts val="0"/>
              </a:spcBef>
              <a:spcAft>
                <a:spcPts val="0"/>
              </a:spcAft>
              <a:buFont typeface="Arial" panose="020B0604020202020204" pitchFamily="34" charset="0"/>
              <a:buChar char="•"/>
              <a:defRPr/>
            </a:pPr>
            <a:r>
              <a:rPr lang="bg-BG" dirty="0" smtClean="0"/>
              <a:t>Програма „</a:t>
            </a:r>
            <a:r>
              <a:rPr lang="en-US" dirty="0" smtClean="0"/>
              <a:t>Chairman’s </a:t>
            </a:r>
            <a:r>
              <a:rPr lang="cs-CZ" dirty="0" smtClean="0"/>
              <a:t>B</a:t>
            </a:r>
            <a:r>
              <a:rPr lang="en-US" dirty="0" smtClean="0"/>
              <a:t>onus</a:t>
            </a:r>
            <a:r>
              <a:rPr lang="bg-BG" dirty="0" smtClean="0"/>
              <a:t>“ и бонус „Скъпоценни камъни“</a:t>
            </a:r>
          </a:p>
          <a:p>
            <a:pPr eaLnBrk="1" fontAlgn="auto" hangingPunct="1">
              <a:spcBef>
                <a:spcPts val="0"/>
              </a:spcBef>
              <a:spcAft>
                <a:spcPts val="0"/>
              </a:spcAft>
              <a:defRPr/>
            </a:pPr>
            <a:endParaRPr lang="bg-BG" dirty="0" smtClean="0"/>
          </a:p>
          <a:p>
            <a:pPr eaLnBrk="1" fontAlgn="auto" hangingPunct="1">
              <a:spcBef>
                <a:spcPts val="0"/>
              </a:spcBef>
              <a:spcAft>
                <a:spcPts val="0"/>
              </a:spcAft>
              <a:defRPr/>
            </a:pPr>
            <a:r>
              <a:rPr lang="bg-BG" dirty="0" smtClean="0"/>
              <a:t>Просто няма да намерите друга компания, която да предлага толкова много.</a:t>
            </a:r>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14</a:t>
            </a:fld>
            <a:endParaRPr lang="en-US" altLang="en-US"/>
          </a:p>
        </p:txBody>
      </p:sp>
    </p:spTree>
    <p:extLst>
      <p:ext uri="{BB962C8B-B14F-4D97-AF65-F5344CB8AC3E}">
        <p14:creationId xmlns:p14="http://schemas.microsoft.com/office/powerpoint/2010/main" val="1167957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ru-RU" altLang="en-US" dirty="0" smtClean="0"/>
              <a:t>Хиляди като вас са успели с Форевър и ние знаем, че с нашия план </a:t>
            </a:r>
            <a:r>
              <a:rPr lang="bg-BG" altLang="en-US" dirty="0" smtClean="0"/>
              <a:t>вие също </a:t>
            </a:r>
            <a:r>
              <a:rPr lang="ru-RU" altLang="en-US" dirty="0" smtClean="0"/>
              <a:t>можете да постигнете всяко ниво на доход, за което имате готовност да работите здраво.</a:t>
            </a:r>
            <a:endParaRPr lang="bg-BG" altLang="en-US" dirty="0" smtClean="0"/>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15</a:t>
            </a:fld>
            <a:endParaRPr lang="en-US" altLang="en-US"/>
          </a:p>
        </p:txBody>
      </p:sp>
    </p:spTree>
    <p:extLst>
      <p:ext uri="{BB962C8B-B14F-4D97-AF65-F5344CB8AC3E}">
        <p14:creationId xmlns:p14="http://schemas.microsoft.com/office/powerpoint/2010/main" val="177534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16</a:t>
            </a:fld>
            <a:endParaRPr lang="en-US" altLang="en-US"/>
          </a:p>
        </p:txBody>
      </p:sp>
    </p:spTree>
    <p:extLst>
      <p:ext uri="{BB962C8B-B14F-4D97-AF65-F5344CB8AC3E}">
        <p14:creationId xmlns:p14="http://schemas.microsoft.com/office/powerpoint/2010/main" val="255787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bg-BG" altLang="en-US" dirty="0" smtClean="0"/>
              <a:t>Какво представлява маркетинговият план на Форевър? Той е изграден върху философията, че „когато помагате на другите да постигнат това, което те искат, получавате това, което вие</a:t>
            </a:r>
            <a:r>
              <a:rPr lang="bg-BG" altLang="en-US" baseline="0" dirty="0" smtClean="0"/>
              <a:t> </a:t>
            </a:r>
            <a:r>
              <a:rPr lang="bg-BG" altLang="en-US" dirty="0" smtClean="0"/>
              <a:t>искате“.</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7066" indent="-291179" eaLnBrk="0" hangingPunct="0">
              <a:spcBef>
                <a:spcPct val="30000"/>
              </a:spcBef>
              <a:defRPr sz="1200">
                <a:solidFill>
                  <a:schemeClr val="tx1"/>
                </a:solidFill>
                <a:latin typeface="Calibri" pitchFamily="34" charset="0"/>
                <a:ea typeface="MS PGothic" pitchFamily="34" charset="-128"/>
              </a:defRPr>
            </a:lvl2pPr>
            <a:lvl3pPr marL="1164717" indent="-232943" eaLnBrk="0" hangingPunct="0">
              <a:spcBef>
                <a:spcPct val="30000"/>
              </a:spcBef>
              <a:defRPr sz="1200">
                <a:solidFill>
                  <a:schemeClr val="tx1"/>
                </a:solidFill>
                <a:latin typeface="Calibri" pitchFamily="34" charset="0"/>
                <a:ea typeface="MS PGothic" pitchFamily="34" charset="-128"/>
              </a:defRPr>
            </a:lvl3pPr>
            <a:lvl4pPr marL="1630604" indent="-232943" eaLnBrk="0" hangingPunct="0">
              <a:spcBef>
                <a:spcPct val="30000"/>
              </a:spcBef>
              <a:defRPr sz="1200">
                <a:solidFill>
                  <a:schemeClr val="tx1"/>
                </a:solidFill>
                <a:latin typeface="Calibri" pitchFamily="34" charset="0"/>
                <a:ea typeface="MS PGothic" pitchFamily="34" charset="-128"/>
              </a:defRPr>
            </a:lvl4pPr>
            <a:lvl5pPr marL="2096491" indent="-232943" eaLnBrk="0" hangingPunct="0">
              <a:spcBef>
                <a:spcPct val="30000"/>
              </a:spcBef>
              <a:defRPr sz="1200">
                <a:solidFill>
                  <a:schemeClr val="tx1"/>
                </a:solidFill>
                <a:latin typeface="Calibri" pitchFamily="34" charset="0"/>
                <a:ea typeface="MS PGothic"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FA4A0B9-6D62-42DC-AC0A-38736DC2B643}" type="slidenum">
              <a:rPr lang="en-US" altLang="en-US"/>
              <a:pPr eaLnBrk="1" hangingPunct="1">
                <a:spcBef>
                  <a:spcPct val="0"/>
                </a:spcBef>
              </a:pPr>
              <a:t>2</a:t>
            </a:fld>
            <a:endParaRPr lang="en-US" altLang="en-US"/>
          </a:p>
        </p:txBody>
      </p:sp>
    </p:spTree>
    <p:extLst>
      <p:ext uri="{BB962C8B-B14F-4D97-AF65-F5344CB8AC3E}">
        <p14:creationId xmlns:p14="http://schemas.microsoft.com/office/powerpoint/2010/main" val="291895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en-US" dirty="0" smtClean="0"/>
              <a:t>За да разберете израстването в маркетинговия план, е важно да знаете, че всички постижения се основават на бонусни точки. Бонусната точка е стойност, </a:t>
            </a:r>
            <a:r>
              <a:rPr lang="bg-BG" altLang="en-US" dirty="0" smtClean="0"/>
              <a:t>която всеки продукт носи</a:t>
            </a:r>
            <a:r>
              <a:rPr lang="ru-RU" altLang="en-US" dirty="0" smtClean="0"/>
              <a:t>. Когато купувате различните продукти, бонусните точки се натрупват, за да се изчислят квалификациите за издигане в ниво и участието ви в различните програми за стимулиране. Бонусните точки са пропорционални на цената на продукта: колкото по-висока е тя, толкова повече са бонусните точки. В момента стойността на една бонусна точка е равна на 353 лева по цени за собственици на Форевър бизнес.</a:t>
            </a:r>
            <a:endParaRPr lang="bg-BG" alt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57066" indent="-291179" eaLnBrk="0" hangingPunct="0">
              <a:spcBef>
                <a:spcPct val="30000"/>
              </a:spcBef>
              <a:defRPr sz="1200">
                <a:solidFill>
                  <a:schemeClr val="tx1"/>
                </a:solidFill>
                <a:latin typeface="Calibri" pitchFamily="34" charset="0"/>
                <a:ea typeface="MS PGothic" pitchFamily="34" charset="-128"/>
              </a:defRPr>
            </a:lvl2pPr>
            <a:lvl3pPr marL="1164717" indent="-232943" eaLnBrk="0" hangingPunct="0">
              <a:spcBef>
                <a:spcPct val="30000"/>
              </a:spcBef>
              <a:defRPr sz="1200">
                <a:solidFill>
                  <a:schemeClr val="tx1"/>
                </a:solidFill>
                <a:latin typeface="Calibri" pitchFamily="34" charset="0"/>
                <a:ea typeface="MS PGothic" pitchFamily="34" charset="-128"/>
              </a:defRPr>
            </a:lvl3pPr>
            <a:lvl4pPr marL="1630604" indent="-232943" eaLnBrk="0" hangingPunct="0">
              <a:spcBef>
                <a:spcPct val="30000"/>
              </a:spcBef>
              <a:defRPr sz="1200">
                <a:solidFill>
                  <a:schemeClr val="tx1"/>
                </a:solidFill>
                <a:latin typeface="Calibri" pitchFamily="34" charset="0"/>
                <a:ea typeface="MS PGothic" pitchFamily="34" charset="-128"/>
              </a:defRPr>
            </a:lvl4pPr>
            <a:lvl5pPr marL="2096491" indent="-232943" eaLnBrk="0" hangingPunct="0">
              <a:spcBef>
                <a:spcPct val="30000"/>
              </a:spcBef>
              <a:defRPr sz="1200">
                <a:solidFill>
                  <a:schemeClr val="tx1"/>
                </a:solidFill>
                <a:latin typeface="Calibri" pitchFamily="34" charset="0"/>
                <a:ea typeface="MS PGothic" pitchFamily="34" charset="-128"/>
              </a:defRPr>
            </a:lvl5pPr>
            <a:lvl6pPr marL="2562377"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28264"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94151"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60038" indent="-232943" defTabSz="46588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FA4A0B9-6D62-42DC-AC0A-38736DC2B643}" type="slidenum">
              <a:rPr lang="en-US" altLang="en-US"/>
              <a:pPr eaLnBrk="1" hangingPunct="1">
                <a:spcBef>
                  <a:spcPct val="0"/>
                </a:spcBef>
              </a:pPr>
              <a:t>3</a:t>
            </a:fld>
            <a:endParaRPr lang="en-US" altLang="en-US"/>
          </a:p>
        </p:txBody>
      </p:sp>
    </p:spTree>
    <p:extLst>
      <p:ext uri="{BB962C8B-B14F-4D97-AF65-F5344CB8AC3E}">
        <p14:creationId xmlns:p14="http://schemas.microsoft.com/office/powerpoint/2010/main" val="231154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ru-RU" altLang="en-US" dirty="0" smtClean="0"/>
              <a:t>Маркетинговият план предлага два вида отстъпки и шест вида бонуси. След подаване на молба за регистрация в офиса на Форевър, вие ставате новус клиент и започвате да купувате продукти с 15% отстъпка от </a:t>
            </a:r>
            <a:r>
              <a:rPr lang="bg-BG" altLang="en-US" dirty="0" smtClean="0"/>
              <a:t>препоръчителните цени за продажба (ПЦП)</a:t>
            </a:r>
            <a:r>
              <a:rPr lang="ru-RU" altLang="en-US" dirty="0" smtClean="0"/>
              <a:t>. </a:t>
            </a:r>
            <a:endParaRPr lang="en-US" altLang="en-US" dirty="0" smtClean="0"/>
          </a:p>
          <a:p>
            <a:pPr eaLnBrk="1" hangingPunct="1">
              <a:spcBef>
                <a:spcPct val="0"/>
              </a:spcBef>
            </a:pPr>
            <a:r>
              <a:rPr lang="ru-RU" altLang="en-US" dirty="0" smtClean="0"/>
              <a:t>Когато направите покупки за две бонусни точки в рамките на два последователни календарни месеца, вече сте изпълнили условието за пазаруване по цени за собственици на Форевър бизнес и вашата отстъпка се увеличава на 30% завинаги. Получавате също възможност и за допълнителни отстъпки и бонуси в размер до 18% от </a:t>
            </a:r>
            <a:r>
              <a:rPr lang="bg-BG" altLang="en-US" dirty="0" smtClean="0"/>
              <a:t>препоръчителните цени за продажба</a:t>
            </a:r>
            <a:r>
              <a:rPr lang="ru-RU" altLang="en-US" dirty="0" smtClean="0"/>
              <a:t>.</a:t>
            </a:r>
            <a:endParaRPr lang="bg-BG" altLang="en-US" dirty="0" smtClean="0"/>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4</a:t>
            </a:fld>
            <a:endParaRPr lang="en-US" altLang="en-US"/>
          </a:p>
        </p:txBody>
      </p:sp>
    </p:spTree>
    <p:extLst>
      <p:ext uri="{BB962C8B-B14F-4D97-AF65-F5344CB8AC3E}">
        <p14:creationId xmlns:p14="http://schemas.microsoft.com/office/powerpoint/2010/main" val="210347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bg-BG" altLang="en-US" dirty="0" smtClean="0"/>
              <a:t>Ще започнете да печелите още от момента, в който започнете да продавате продукти. Когато се квалифицирате за покупки по цени за собственици на Форевър бизнес, при продажба на продукти ще реализирате 30% печалба от препоръчителните цени за продажба и ще получавате допълнителен личен бонус от 5 до 18% в зависимост от нивото ви в Маркетинговия план. Когато спонсориран от вас </a:t>
            </a:r>
            <a:r>
              <a:rPr lang="bg-BG" altLang="en-US" dirty="0" err="1" smtClean="0"/>
              <a:t>новус</a:t>
            </a:r>
            <a:r>
              <a:rPr lang="bg-BG" altLang="en-US" dirty="0" smtClean="0"/>
              <a:t> клиент поръчва продукти, ще ви се изплащат 15% печалба от </a:t>
            </a:r>
            <a:r>
              <a:rPr lang="bg-BG" altLang="en-US" dirty="0" err="1" smtClean="0"/>
              <a:t>новус</a:t>
            </a:r>
            <a:r>
              <a:rPr lang="bg-BG" altLang="en-US" dirty="0" smtClean="0"/>
              <a:t> клиент плюс 5 до 18% бонус от </a:t>
            </a:r>
            <a:r>
              <a:rPr lang="bg-BG" altLang="en-US" dirty="0" err="1" smtClean="0"/>
              <a:t>новус</a:t>
            </a:r>
            <a:r>
              <a:rPr lang="bg-BG" altLang="en-US" dirty="0" smtClean="0"/>
              <a:t> клиент до момента, в който </a:t>
            </a:r>
            <a:r>
              <a:rPr lang="bg-BG" altLang="en-US" dirty="0" err="1" smtClean="0"/>
              <a:t>новус</a:t>
            </a:r>
            <a:r>
              <a:rPr lang="bg-BG" altLang="en-US" dirty="0" smtClean="0"/>
              <a:t> клиентът не се квалифицира за покупки по цени на собственици на Форевър бизнес – с 30% отстъпка.</a:t>
            </a:r>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5</a:t>
            </a:fld>
            <a:endParaRPr lang="en-US" altLang="en-US"/>
          </a:p>
        </p:txBody>
      </p:sp>
    </p:spTree>
    <p:extLst>
      <p:ext uri="{BB962C8B-B14F-4D97-AF65-F5344CB8AC3E}">
        <p14:creationId xmlns:p14="http://schemas.microsoft.com/office/powerpoint/2010/main" val="36877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bg-BG" altLang="en-US" dirty="0" smtClean="0"/>
              <a:t>А сега нека опишем как израствате в маркетинговия план и увеличавате доходите си. Освен че споделяте продуктите със своите приятели, можете да им дадете възможност да печелят допълнително, като и те от своя страна споделят продуктите с техните приятели. Скоро ще имате изградена мрежа от приятели, които използват и препоръчват продуктите, като всички техни бонусни точки, заедно с вашите лични, ще ви помогнат да печелите повече. Бонусните точки от вашата мрежа, които се натрупват в продължение на два последователни календарни месеца, определят нивото на вашите бонуси. Когато постигнете две бонусни точки, вие се издигате на ниво Асистент </a:t>
            </a:r>
            <a:r>
              <a:rPr lang="bg-BG" altLang="en-US" dirty="0" err="1" smtClean="0"/>
              <a:t>Супервайзор</a:t>
            </a:r>
            <a:r>
              <a:rPr lang="bg-BG" altLang="en-US" dirty="0" smtClean="0"/>
              <a:t> и започвате да купувате продуктите с 35% отстъпка от препоръчителните цени за продажба (ПЦП). </a:t>
            </a:r>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6</a:t>
            </a:fld>
            <a:endParaRPr lang="en-US" altLang="en-US"/>
          </a:p>
        </p:txBody>
      </p:sp>
    </p:spTree>
    <p:extLst>
      <p:ext uri="{BB962C8B-B14F-4D97-AF65-F5344CB8AC3E}">
        <p14:creationId xmlns:p14="http://schemas.microsoft.com/office/powerpoint/2010/main" val="2630979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bg-BG" altLang="en-US" dirty="0" smtClean="0"/>
              <a:t>Когато направите оборот от 25 бонусни точки, се издигате на ниво </a:t>
            </a:r>
            <a:r>
              <a:rPr lang="bg-BG" altLang="en-US" dirty="0" err="1" smtClean="0"/>
              <a:t>Супервайзор</a:t>
            </a:r>
            <a:r>
              <a:rPr lang="bg-BG" altLang="en-US" dirty="0" smtClean="0"/>
              <a:t> и получавате 38% отстъпка. И за да онагледим това, представете си, че вие и вашите приятели реализирате бонусни точки като тези на диаграмата, или общо 12,5  в продължение на календарния месец. Ако направите същото и през следващия месец, ще имате общо 25 бонусни точки за двата месеца, и ще се квалифицирате на ниво </a:t>
            </a:r>
            <a:r>
              <a:rPr lang="bg-BG" altLang="en-US" dirty="0" err="1" smtClean="0"/>
              <a:t>Супервайзор</a:t>
            </a:r>
            <a:r>
              <a:rPr lang="bg-BG" altLang="en-US" dirty="0" smtClean="0"/>
              <a:t>. </a:t>
            </a:r>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7</a:t>
            </a:fld>
            <a:endParaRPr lang="en-US" altLang="en-US"/>
          </a:p>
        </p:txBody>
      </p:sp>
    </p:spTree>
    <p:extLst>
      <p:ext uri="{BB962C8B-B14F-4D97-AF65-F5344CB8AC3E}">
        <p14:creationId xmlns:p14="http://schemas.microsoft.com/office/powerpoint/2010/main" val="68286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bg-BG" altLang="en-US" dirty="0" smtClean="0"/>
              <a:t>При 75 бонусни точки стигате до ниво Асистент Мениджър и вашата отстъпка скача до 43%. </a:t>
            </a:r>
          </a:p>
          <a:p>
            <a:endParaRPr lang="en-US" dirty="0"/>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8</a:t>
            </a:fld>
            <a:endParaRPr lang="en-US" altLang="en-US"/>
          </a:p>
        </p:txBody>
      </p:sp>
    </p:spTree>
    <p:extLst>
      <p:ext uri="{BB962C8B-B14F-4D97-AF65-F5344CB8AC3E}">
        <p14:creationId xmlns:p14="http://schemas.microsoft.com/office/powerpoint/2010/main" val="317100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bg-BG" altLang="en-US" dirty="0" smtClean="0"/>
              <a:t>При 120 бонусни точки ставате Мениджър и получавате най-високата отстъпка от 48%. Важен аспект от плана е, че щом веднъж сте постигнали определено ниво на лична отстъпка, не е необходимо в бъдеще отново да се квалифицирате. Запазвате нивото си в Маркетинговия план на Форевър за цял живот.</a:t>
            </a:r>
          </a:p>
          <a:p>
            <a:pPr marL="0" marR="0" indent="0" algn="l" defTabSz="457200" rtl="0" eaLnBrk="0" fontAlgn="base" latinLnBrk="0" hangingPunct="0">
              <a:lnSpc>
                <a:spcPct val="100000"/>
              </a:lnSpc>
              <a:spcBef>
                <a:spcPct val="30000"/>
              </a:spcBef>
              <a:spcAft>
                <a:spcPct val="0"/>
              </a:spcAft>
              <a:buClrTx/>
              <a:buSzTx/>
              <a:buFontTx/>
              <a:buNone/>
              <a:tabLst/>
              <a:defRPr/>
            </a:pPr>
            <a:endParaRPr lang="bg-BG" altLang="en-US" dirty="0" smtClean="0"/>
          </a:p>
          <a:p>
            <a:pPr eaLnBrk="1" hangingPunct="1">
              <a:spcBef>
                <a:spcPct val="0"/>
              </a:spcBef>
            </a:pPr>
            <a:r>
              <a:rPr lang="bg-BG" altLang="en-US" dirty="0" smtClean="0"/>
              <a:t>В допълнение към личните ви отстъпки, ще получавате и бонус от </a:t>
            </a:r>
            <a:r>
              <a:rPr lang="bg-BG" altLang="en-US" dirty="0" err="1" smtClean="0"/>
              <a:t>новус</a:t>
            </a:r>
            <a:r>
              <a:rPr lang="bg-BG" altLang="en-US" dirty="0" smtClean="0"/>
              <a:t> клиенти. Той е от 5 до 18% в зависимост от нивото ви в Маркетинговия план.</a:t>
            </a:r>
            <a:r>
              <a:rPr lang="ru-RU" altLang="en-US" dirty="0" smtClean="0"/>
              <a:t> Бонусът се изчислява въз основа на нетните препоръчителни цени за продажба за покупките на лично спонсорираните новус клиенти или новус клиентите от техните мрежи надолу и се получава, докато лично спонсорираният от вас новус клиент все още не се е квалифицирал за покупки по цени за собственици на Форевър бизнес.</a:t>
            </a:r>
          </a:p>
          <a:p>
            <a:pPr eaLnBrk="1" hangingPunct="1">
              <a:spcBef>
                <a:spcPct val="0"/>
              </a:spcBef>
            </a:pPr>
            <a:endParaRPr lang="ru-RU" altLang="en-US" dirty="0" smtClean="0"/>
          </a:p>
          <a:p>
            <a:pPr eaLnBrk="1" hangingPunct="1">
              <a:spcBef>
                <a:spcPct val="0"/>
              </a:spcBef>
            </a:pPr>
            <a:r>
              <a:rPr lang="ru-RU" altLang="en-US" dirty="0" smtClean="0"/>
              <a:t>Друг бонус е груповият, който можете да получавате, след като стигнете до ниво Супервайзор. Процентът на този бонус зависи от вашето ниво и нивата на сътрудниците в мрежата ви. Ако например вие сте Мениджър, можете да се квалифицирате за 13% групов бонус от групата на лично спонсорираните от вас Асистент Супервайзори, 10% от оборота на групите на лично спонсорираните Супервайзори и 5% от оборота на групите на лично спонсорираните Асистент Мениджъри. </a:t>
            </a:r>
            <a:endParaRPr lang="bg-BG" altLang="en-US" dirty="0" smtClean="0"/>
          </a:p>
        </p:txBody>
      </p:sp>
      <p:sp>
        <p:nvSpPr>
          <p:cNvPr id="4" name="Slide Number Placeholder 3"/>
          <p:cNvSpPr>
            <a:spLocks noGrp="1"/>
          </p:cNvSpPr>
          <p:nvPr>
            <p:ph type="sldNum" sz="quarter" idx="10"/>
          </p:nvPr>
        </p:nvSpPr>
        <p:spPr/>
        <p:txBody>
          <a:bodyPr/>
          <a:lstStyle/>
          <a:p>
            <a:pPr>
              <a:defRPr/>
            </a:pPr>
            <a:fld id="{957495F6-8533-48F2-B2C4-52651E933F2D}" type="slidenum">
              <a:rPr lang="en-US" altLang="en-US" smtClean="0"/>
              <a:pPr>
                <a:defRPr/>
              </a:pPr>
              <a:t>9</a:t>
            </a:fld>
            <a:endParaRPr lang="en-US" altLang="en-US"/>
          </a:p>
        </p:txBody>
      </p:sp>
    </p:spTree>
    <p:extLst>
      <p:ext uri="{BB962C8B-B14F-4D97-AF65-F5344CB8AC3E}">
        <p14:creationId xmlns:p14="http://schemas.microsoft.com/office/powerpoint/2010/main" val="275572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438568C-1423-410C-982D-D42378EE1604}" type="datetimeFigureOut">
              <a:rPr lang="en-US" altLang="en-US"/>
              <a:pPr>
                <a:defRPr/>
              </a:pPr>
              <a:t>1/18/2016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B9B40F-15E9-4609-AAA3-741D75B1ABB3}" type="slidenum">
              <a:rPr lang="en-US" altLang="en-US"/>
              <a:pPr>
                <a:defRPr/>
              </a:pPr>
              <a:t>‹#›</a:t>
            </a:fld>
            <a:endParaRPr lang="en-US" altLang="en-US"/>
          </a:p>
        </p:txBody>
      </p:sp>
    </p:spTree>
    <p:extLst>
      <p:ext uri="{BB962C8B-B14F-4D97-AF65-F5344CB8AC3E}">
        <p14:creationId xmlns:p14="http://schemas.microsoft.com/office/powerpoint/2010/main" val="198888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5913C0-556A-4D5C-966A-1D7A9532AEEB}" type="datetimeFigureOut">
              <a:rPr lang="en-US" altLang="en-US"/>
              <a:pPr>
                <a:defRPr/>
              </a:pPr>
              <a:t>1/18/2016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53ACCB-377F-4DB0-AAA0-5DB4CEBDF2F8}" type="slidenum">
              <a:rPr lang="en-US" altLang="en-US"/>
              <a:pPr>
                <a:defRPr/>
              </a:pPr>
              <a:t>‹#›</a:t>
            </a:fld>
            <a:endParaRPr lang="en-US" altLang="en-US"/>
          </a:p>
        </p:txBody>
      </p:sp>
    </p:spTree>
    <p:extLst>
      <p:ext uri="{BB962C8B-B14F-4D97-AF65-F5344CB8AC3E}">
        <p14:creationId xmlns:p14="http://schemas.microsoft.com/office/powerpoint/2010/main" val="1786636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8B7771-247C-4ECE-A85C-2FE8478859B8}" type="datetimeFigureOut">
              <a:rPr lang="en-US" altLang="en-US"/>
              <a:pPr>
                <a:defRPr/>
              </a:pPr>
              <a:t>1/18/2016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3DE89-0722-4395-B6BC-61D6F55A1EDA}" type="slidenum">
              <a:rPr lang="en-US" altLang="en-US"/>
              <a:pPr>
                <a:defRPr/>
              </a:pPr>
              <a:t>‹#›</a:t>
            </a:fld>
            <a:endParaRPr lang="en-US" altLang="en-US"/>
          </a:p>
        </p:txBody>
      </p:sp>
    </p:spTree>
    <p:extLst>
      <p:ext uri="{BB962C8B-B14F-4D97-AF65-F5344CB8AC3E}">
        <p14:creationId xmlns:p14="http://schemas.microsoft.com/office/powerpoint/2010/main" val="276965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EEFC6A-391C-4C8A-9D3F-6A2FF03E5E95}" type="datetimeFigureOut">
              <a:rPr lang="en-US" altLang="en-US"/>
              <a:pPr>
                <a:defRPr/>
              </a:pPr>
              <a:t>1/18/2016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598F7B-DCFA-41E4-B8FA-04BA9BD73D6C}" type="slidenum">
              <a:rPr lang="en-US" altLang="en-US"/>
              <a:pPr>
                <a:defRPr/>
              </a:pPr>
              <a:t>‹#›</a:t>
            </a:fld>
            <a:endParaRPr lang="en-US" altLang="en-US"/>
          </a:p>
        </p:txBody>
      </p:sp>
    </p:spTree>
    <p:extLst>
      <p:ext uri="{BB962C8B-B14F-4D97-AF65-F5344CB8AC3E}">
        <p14:creationId xmlns:p14="http://schemas.microsoft.com/office/powerpoint/2010/main" val="65591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22CF0B2-95A1-4E0D-B8D1-94EEA82BEB89}" type="datetimeFigureOut">
              <a:rPr lang="en-US" altLang="en-US"/>
              <a:pPr>
                <a:defRPr/>
              </a:pPr>
              <a:t>1/18/2016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8A06CC-362C-4BE1-AADF-001BEE4371A5}" type="slidenum">
              <a:rPr lang="en-US" altLang="en-US"/>
              <a:pPr>
                <a:defRPr/>
              </a:pPr>
              <a:t>‹#›</a:t>
            </a:fld>
            <a:endParaRPr lang="en-US" altLang="en-US"/>
          </a:p>
        </p:txBody>
      </p:sp>
    </p:spTree>
    <p:extLst>
      <p:ext uri="{BB962C8B-B14F-4D97-AF65-F5344CB8AC3E}">
        <p14:creationId xmlns:p14="http://schemas.microsoft.com/office/powerpoint/2010/main" val="229959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772AA17-6398-4FFE-BE42-2573968D05B5}" type="datetimeFigureOut">
              <a:rPr lang="en-US" altLang="en-US"/>
              <a:pPr>
                <a:defRPr/>
              </a:pPr>
              <a:t>1/18/2016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E2F5E3-3DBE-41BA-8889-BDD2589AE58F}" type="slidenum">
              <a:rPr lang="en-US" altLang="en-US"/>
              <a:pPr>
                <a:defRPr/>
              </a:pPr>
              <a:t>‹#›</a:t>
            </a:fld>
            <a:endParaRPr lang="en-US" altLang="en-US"/>
          </a:p>
        </p:txBody>
      </p:sp>
    </p:spTree>
    <p:extLst>
      <p:ext uri="{BB962C8B-B14F-4D97-AF65-F5344CB8AC3E}">
        <p14:creationId xmlns:p14="http://schemas.microsoft.com/office/powerpoint/2010/main" val="502914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6615C2-2F63-4E91-A584-031C085987D0}" type="datetimeFigureOut">
              <a:rPr lang="en-US" altLang="en-US"/>
              <a:pPr>
                <a:defRPr/>
              </a:pPr>
              <a:t>1/18/2016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532E01-42DF-4488-BFEC-3CC0174060B0}" type="slidenum">
              <a:rPr lang="en-US" altLang="en-US"/>
              <a:pPr>
                <a:defRPr/>
              </a:pPr>
              <a:t>‹#›</a:t>
            </a:fld>
            <a:endParaRPr lang="en-US" altLang="en-US"/>
          </a:p>
        </p:txBody>
      </p:sp>
    </p:spTree>
    <p:extLst>
      <p:ext uri="{BB962C8B-B14F-4D97-AF65-F5344CB8AC3E}">
        <p14:creationId xmlns:p14="http://schemas.microsoft.com/office/powerpoint/2010/main" val="26779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3CF76C-2D43-4B31-8ED9-39F9BCE1C5BA}" type="datetimeFigureOut">
              <a:rPr lang="en-US" altLang="en-US"/>
              <a:pPr>
                <a:defRPr/>
              </a:pPr>
              <a:t>1/18/2016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6300DF8-9B9E-4C63-92C5-290E08737294}" type="slidenum">
              <a:rPr lang="en-US" altLang="en-US"/>
              <a:pPr>
                <a:defRPr/>
              </a:pPr>
              <a:t>‹#›</a:t>
            </a:fld>
            <a:endParaRPr lang="en-US" altLang="en-US"/>
          </a:p>
        </p:txBody>
      </p:sp>
    </p:spTree>
    <p:extLst>
      <p:ext uri="{BB962C8B-B14F-4D97-AF65-F5344CB8AC3E}">
        <p14:creationId xmlns:p14="http://schemas.microsoft.com/office/powerpoint/2010/main" val="2935236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FBFD16A-DC10-400C-B398-85F14E4AEB50}" type="datetimeFigureOut">
              <a:rPr lang="en-US" altLang="en-US"/>
              <a:pPr>
                <a:defRPr/>
              </a:pPr>
              <a:t>1/18/2016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FE7097-4555-45B7-AC7C-E0CA22421597}" type="slidenum">
              <a:rPr lang="en-US" altLang="en-US"/>
              <a:pPr>
                <a:defRPr/>
              </a:pPr>
              <a:t>‹#›</a:t>
            </a:fld>
            <a:endParaRPr lang="en-US" altLang="en-US"/>
          </a:p>
        </p:txBody>
      </p:sp>
    </p:spTree>
    <p:extLst>
      <p:ext uri="{BB962C8B-B14F-4D97-AF65-F5344CB8AC3E}">
        <p14:creationId xmlns:p14="http://schemas.microsoft.com/office/powerpoint/2010/main" val="337032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D71AE8-DC68-4974-87EA-44FC35DCF3D3}" type="datetimeFigureOut">
              <a:rPr lang="en-US" altLang="en-US"/>
              <a:pPr>
                <a:defRPr/>
              </a:pPr>
              <a:t>1/18/2016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2E2359-3595-47C5-94F6-85E91E32359C}" type="slidenum">
              <a:rPr lang="en-US" altLang="en-US"/>
              <a:pPr>
                <a:defRPr/>
              </a:pPr>
              <a:t>‹#›</a:t>
            </a:fld>
            <a:endParaRPr lang="en-US" altLang="en-US"/>
          </a:p>
        </p:txBody>
      </p:sp>
    </p:spTree>
    <p:extLst>
      <p:ext uri="{BB962C8B-B14F-4D97-AF65-F5344CB8AC3E}">
        <p14:creationId xmlns:p14="http://schemas.microsoft.com/office/powerpoint/2010/main" val="43798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27611B-3D35-4F82-80D2-A465AEEDC357}" type="datetimeFigureOut">
              <a:rPr lang="en-US" altLang="en-US"/>
              <a:pPr>
                <a:defRPr/>
              </a:pPr>
              <a:t>1/18/2016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BADB1A-1151-4BD8-B0B4-75E1DE1C7C42}" type="slidenum">
              <a:rPr lang="en-US" altLang="en-US"/>
              <a:pPr>
                <a:defRPr/>
              </a:pPr>
              <a:t>‹#›</a:t>
            </a:fld>
            <a:endParaRPr lang="en-US" altLang="en-US"/>
          </a:p>
        </p:txBody>
      </p:sp>
    </p:spTree>
    <p:extLst>
      <p:ext uri="{BB962C8B-B14F-4D97-AF65-F5344CB8AC3E}">
        <p14:creationId xmlns:p14="http://schemas.microsoft.com/office/powerpoint/2010/main" val="417089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DAEAA8B3-C1F3-4C77-B5C3-EEEE9A0D429D}" type="datetimeFigureOut">
              <a:rPr lang="en-US" altLang="en-US"/>
              <a:pPr>
                <a:defRPr/>
              </a:pPr>
              <a:t>1/18/2016</a:t>
            </a:fld>
            <a:endParaRPr lang="en-US" alt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4944DF69-16F3-45B1-91B1-2A58C7CF5B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b="0" i="0" u="none"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b="0" i="0" u="none"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eeley0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1563" y="0"/>
            <a:ext cx="7715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5205_rectangle.png"/>
          <p:cNvPicPr>
            <a:picLocks noChangeAspect="1"/>
          </p:cNvPicPr>
          <p:nvPr/>
        </p:nvPicPr>
        <p:blipFill>
          <a:blip r:embed="rId4">
            <a:extLst>
              <a:ext uri="{28A0092B-C50C-407E-A947-70E740481C1C}">
                <a14:useLocalDpi xmlns:a14="http://schemas.microsoft.com/office/drawing/2010/main" val="0"/>
              </a:ext>
            </a:extLst>
          </a:blip>
          <a:srcRect l="8864" t="45390" r="36267" b="4691"/>
          <a:stretch>
            <a:fillRect/>
          </a:stretch>
        </p:blipFill>
        <p:spPr bwMode="auto">
          <a:xfrm>
            <a:off x="0" y="0"/>
            <a:ext cx="3292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Vert-Forever-Flat®-PMS.png"/>
          <p:cNvPicPr>
            <a:picLocks noChangeAspect="1"/>
          </p:cNvPicPr>
          <p:nvPr/>
        </p:nvPicPr>
        <p:blipFill>
          <a:blip r:embed="rId5">
            <a:extLst>
              <a:ext uri="{28A0092B-C50C-407E-A947-70E740481C1C}">
                <a14:useLocalDpi xmlns:a14="http://schemas.microsoft.com/office/drawing/2010/main" val="0"/>
              </a:ext>
            </a:extLst>
          </a:blip>
          <a:srcRect l="13130" t="14815" r="14851" b="47388"/>
          <a:stretch>
            <a:fillRect/>
          </a:stretch>
        </p:blipFill>
        <p:spPr bwMode="auto">
          <a:xfrm>
            <a:off x="655638" y="742950"/>
            <a:ext cx="206057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a:off x="-493713" y="3005138"/>
            <a:ext cx="4284663"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2900" b="1" spc="-150" dirty="0" smtClean="0">
                <a:solidFill>
                  <a:srgbClr val="ABA490"/>
                </a:solidFill>
                <a:latin typeface="+mn-lt"/>
                <a:ea typeface="Calibri"/>
                <a:cs typeface="Calibri"/>
              </a:rPr>
              <a:t>МАРКЕТИНГОВ</a:t>
            </a:r>
            <a:endParaRPr lang="en-US" sz="2900" b="1" spc="-150" dirty="0" smtClean="0">
              <a:solidFill>
                <a:srgbClr val="ABA490"/>
              </a:solidFill>
              <a:latin typeface="+mn-lt"/>
              <a:ea typeface="Calibri"/>
              <a:cs typeface="Calibri"/>
            </a:endParaRPr>
          </a:p>
          <a:p>
            <a:pPr algn="ctr" fontAlgn="auto">
              <a:lnSpc>
                <a:spcPct val="70000"/>
              </a:lnSpc>
              <a:spcBef>
                <a:spcPts val="0"/>
              </a:spcBef>
              <a:spcAft>
                <a:spcPts val="0"/>
              </a:spcAft>
              <a:defRPr/>
            </a:pPr>
            <a:r>
              <a:rPr lang="bg-BG" sz="7200" b="1" spc="-150" dirty="0" smtClean="0">
                <a:solidFill>
                  <a:srgbClr val="ABA490"/>
                </a:solidFill>
                <a:latin typeface="+mn-lt"/>
                <a:ea typeface="Calibri"/>
                <a:cs typeface="Calibri"/>
              </a:rPr>
              <a:t>ПЛАН</a:t>
            </a:r>
            <a:endParaRPr lang="en-US" sz="8800" b="1" spc="-150" dirty="0" smtClean="0">
              <a:solidFill>
                <a:srgbClr val="ABA490"/>
              </a:solidFill>
              <a:latin typeface="+mn-lt"/>
              <a:ea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9932988" y="1436688"/>
            <a:ext cx="4135437"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70000"/>
              </a:lnSpc>
              <a:defRPr/>
            </a:pPr>
            <a:r>
              <a:rPr lang="en-US" sz="5300" b="1" spc="-50" dirty="0" smtClean="0">
                <a:solidFill>
                  <a:srgbClr val="FFFFFF"/>
                </a:solidFill>
              </a:rPr>
              <a:t>MENTOR</a:t>
            </a:r>
          </a:p>
          <a:p>
            <a:pPr algn="ctr" eaLnBrk="1" hangingPunct="1">
              <a:lnSpc>
                <a:spcPct val="70000"/>
              </a:lnSpc>
              <a:defRPr/>
            </a:pPr>
            <a:r>
              <a:rPr lang="en-US" sz="4900" b="1" spc="-50" dirty="0" smtClean="0">
                <a:solidFill>
                  <a:srgbClr val="FFFFFF"/>
                </a:solidFill>
              </a:rPr>
              <a:t>BUSINESS </a:t>
            </a:r>
          </a:p>
          <a:p>
            <a:pPr algn="ctr" eaLnBrk="1" hangingPunct="1">
              <a:lnSpc>
                <a:spcPct val="70000"/>
              </a:lnSpc>
              <a:defRPr/>
            </a:pPr>
            <a:r>
              <a:rPr lang="en-US" sz="4900" b="1" spc="-50" dirty="0" smtClean="0">
                <a:solidFill>
                  <a:srgbClr val="FFFFFF"/>
                </a:solidFill>
              </a:rPr>
              <a:t>BUILDERS </a:t>
            </a:r>
          </a:p>
          <a:p>
            <a:pPr algn="ctr" eaLnBrk="1" hangingPunct="1">
              <a:lnSpc>
                <a:spcPct val="70000"/>
              </a:lnSpc>
              <a:defRPr/>
            </a:pPr>
            <a:r>
              <a:rPr lang="en-US" sz="4900" b="1" spc="-50" dirty="0" smtClean="0">
                <a:solidFill>
                  <a:srgbClr val="FFFFFF"/>
                </a:solidFill>
              </a:rPr>
              <a:t>BY USING </a:t>
            </a:r>
          </a:p>
          <a:p>
            <a:pPr algn="ctr" eaLnBrk="1" hangingPunct="1">
              <a:lnSpc>
                <a:spcPct val="70000"/>
              </a:lnSpc>
              <a:defRPr/>
            </a:pPr>
            <a:r>
              <a:rPr lang="en-US" sz="8700" b="1" spc="-50" dirty="0" smtClean="0">
                <a:solidFill>
                  <a:srgbClr val="FFFFFF"/>
                </a:solidFill>
              </a:rPr>
              <a:t>FSTM</a:t>
            </a:r>
            <a:endParaRPr lang="en-US" sz="8700" b="1" spc="-30" dirty="0">
              <a:solidFill>
                <a:srgbClr val="FFFFFF"/>
              </a:solidFill>
            </a:endParaRPr>
          </a:p>
        </p:txBody>
      </p:sp>
      <p:sp>
        <p:nvSpPr>
          <p:cNvPr id="10245" name="TextBox 10"/>
          <p:cNvSpPr txBox="1">
            <a:spLocks noChangeArrowheads="1"/>
          </p:cNvSpPr>
          <p:nvPr/>
        </p:nvSpPr>
        <p:spPr bwMode="auto">
          <a:xfrm>
            <a:off x="9932988" y="700088"/>
            <a:ext cx="41354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en-US" altLang="en-US" sz="7200" b="1">
                <a:solidFill>
                  <a:srgbClr val="FFFFFF"/>
                </a:solidFill>
              </a:rPr>
              <a:t>STEP 5</a:t>
            </a:r>
          </a:p>
        </p:txBody>
      </p:sp>
      <p:grpSp>
        <p:nvGrpSpPr>
          <p:cNvPr id="10289" name="Group 1"/>
          <p:cNvGrpSpPr>
            <a:grpSpLocks/>
          </p:cNvGrpSpPr>
          <p:nvPr/>
        </p:nvGrpSpPr>
        <p:grpSpPr bwMode="auto">
          <a:xfrm>
            <a:off x="6178550" y="3062288"/>
            <a:ext cx="2192338" cy="1571625"/>
            <a:chOff x="5568950" y="1166812"/>
            <a:chExt cx="2192338" cy="1571625"/>
          </a:xfrm>
        </p:grpSpPr>
        <p:sp>
          <p:nvSpPr>
            <p:cNvPr id="159" name="Rectangle 158"/>
            <p:cNvSpPr/>
            <p:nvPr/>
          </p:nvSpPr>
          <p:spPr>
            <a:xfrm>
              <a:off x="5568950" y="1166812"/>
              <a:ext cx="2192338" cy="1571625"/>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93" name="Picture 145"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8175" y="1431925"/>
              <a:ext cx="7223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4" name="Group 142"/>
            <p:cNvGrpSpPr>
              <a:grpSpLocks/>
            </p:cNvGrpSpPr>
            <p:nvPr/>
          </p:nvGrpSpPr>
          <p:grpSpPr bwMode="auto">
            <a:xfrm>
              <a:off x="5837114" y="1572142"/>
              <a:ext cx="1189169" cy="812283"/>
              <a:chOff x="4356960" y="3560529"/>
              <a:chExt cx="1356041" cy="926171"/>
            </a:xfrm>
          </p:grpSpPr>
          <p:pic>
            <p:nvPicPr>
              <p:cNvPr id="10300" name="Picture 143" descr="icon_person_520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1" name="TextBox 144"/>
              <p:cNvSpPr txBox="1">
                <a:spLocks noChangeArrowheads="1"/>
              </p:cNvSpPr>
              <p:nvPr/>
            </p:nvSpPr>
            <p:spPr bwMode="auto">
              <a:xfrm>
                <a:off x="5025655" y="3921668"/>
                <a:ext cx="552418" cy="24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rgbClr val="FFFFFF"/>
                    </a:solidFill>
                  </a:rPr>
                  <a:t>ВИЕ</a:t>
                </a:r>
                <a:endParaRPr lang="en-US" altLang="en-US" sz="800" b="1" dirty="0">
                  <a:solidFill>
                    <a:srgbClr val="FFFFFF"/>
                  </a:solidFill>
                </a:endParaRPr>
              </a:p>
            </p:txBody>
          </p:sp>
          <p:sp>
            <p:nvSpPr>
              <p:cNvPr id="10302" name="TextBox 144"/>
              <p:cNvSpPr txBox="1">
                <a:spLocks noChangeArrowheads="1"/>
              </p:cNvSpPr>
              <p:nvPr/>
            </p:nvSpPr>
            <p:spPr bwMode="auto">
              <a:xfrm>
                <a:off x="4356960" y="3560529"/>
                <a:ext cx="552418" cy="21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600" b="1" dirty="0" smtClean="0">
                    <a:solidFill>
                      <a:srgbClr val="FFFFFF"/>
                    </a:solidFill>
                  </a:rPr>
                  <a:t>Клиент</a:t>
                </a:r>
                <a:endParaRPr lang="en-US" altLang="en-US" sz="600" b="1" dirty="0">
                  <a:solidFill>
                    <a:srgbClr val="FFFFFF"/>
                  </a:solidFill>
                </a:endParaRPr>
              </a:p>
            </p:txBody>
          </p:sp>
        </p:grpSp>
        <p:sp>
          <p:nvSpPr>
            <p:cNvPr id="154" name="TextBox 153"/>
            <p:cNvSpPr txBox="1"/>
            <p:nvPr/>
          </p:nvSpPr>
          <p:spPr>
            <a:xfrm>
              <a:off x="6058914" y="1217612"/>
              <a:ext cx="1201737" cy="431657"/>
            </a:xfrm>
            <a:prstGeom prst="rect">
              <a:avLst/>
            </a:prstGeom>
            <a:noFill/>
          </p:spPr>
          <p:txBody>
            <a:bodyPr wrap="square">
              <a:spAutoFit/>
            </a:bodyPr>
            <a:lstStyle/>
            <a:p>
              <a:pPr algn="ctr">
                <a:lnSpc>
                  <a:spcPct val="70000"/>
                </a:lnSpc>
                <a:defRPr/>
              </a:pPr>
              <a:r>
                <a:rPr lang="bg-BG" sz="1050" b="1" dirty="0" smtClean="0">
                  <a:solidFill>
                    <a:srgbClr val="FFFFFF"/>
                  </a:solidFill>
                  <a:latin typeface="Calibri" charset="0"/>
                  <a:ea typeface="ＭＳ Ｐゴシック" charset="0"/>
                  <a:cs typeface="ＭＳ Ｐゴシック" charset="0"/>
                </a:rPr>
                <a:t>КВАЛИФИЦИРАН</a:t>
              </a:r>
              <a:endParaRPr lang="en-US" sz="1050" b="1" dirty="0">
                <a:solidFill>
                  <a:srgbClr val="FFFFFF"/>
                </a:solidFill>
                <a:latin typeface="Calibri" charset="0"/>
                <a:ea typeface="ＭＳ Ｐゴシック" charset="0"/>
                <a:cs typeface="ＭＳ Ｐゴシック" charset="0"/>
              </a:endParaRPr>
            </a:p>
            <a:p>
              <a:pPr algn="ctr">
                <a:lnSpc>
                  <a:spcPct val="70000"/>
                </a:lnSpc>
                <a:defRPr/>
              </a:pPr>
              <a:r>
                <a:rPr lang="bg-BG" sz="1050" b="1" dirty="0" smtClean="0">
                  <a:solidFill>
                    <a:srgbClr val="FFFFFF"/>
                  </a:solidFill>
                  <a:latin typeface="Calibri" charset="0"/>
                  <a:ea typeface="ＭＳ Ｐゴシック" charset="0"/>
                  <a:cs typeface="ＭＳ Ｐゴシック" charset="0"/>
                </a:rPr>
                <a:t>ЗА ГРУПОВ БОНУС</a:t>
              </a:r>
              <a:endParaRPr lang="en-US" sz="1050" b="1" dirty="0">
                <a:solidFill>
                  <a:srgbClr val="FFFFFF"/>
                </a:solidFill>
                <a:latin typeface="Calibri" charset="0"/>
                <a:ea typeface="ＭＳ Ｐゴシック" charset="0"/>
                <a:cs typeface="ＭＳ Ｐゴシック" charset="0"/>
              </a:endParaRPr>
            </a:p>
          </p:txBody>
        </p:sp>
        <p:sp>
          <p:nvSpPr>
            <p:cNvPr id="10296" name="TextBox 154"/>
            <p:cNvSpPr txBox="1">
              <a:spLocks noChangeArrowheads="1"/>
            </p:cNvSpPr>
            <p:nvPr/>
          </p:nvSpPr>
          <p:spPr bwMode="auto">
            <a:xfrm>
              <a:off x="5765508" y="2411412"/>
              <a:ext cx="1804420"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200" b="1" dirty="0" smtClean="0">
                  <a:solidFill>
                    <a:srgbClr val="FFFFFF"/>
                  </a:solidFill>
                </a:rPr>
                <a:t>АКТИВЕН с</a:t>
              </a:r>
              <a:r>
                <a:rPr lang="en-US" altLang="en-US" sz="1200" b="1" dirty="0" smtClean="0">
                  <a:solidFill>
                    <a:srgbClr val="FFFFFF"/>
                  </a:solidFill>
                </a:rPr>
                <a:t> 4</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r>
                <a:rPr lang="en-US" altLang="en-US" sz="1200" b="1" dirty="0" smtClean="0">
                  <a:solidFill>
                    <a:srgbClr val="FFFFFF"/>
                  </a:solidFill>
                </a:rPr>
                <a:t>/</a:t>
              </a:r>
              <a:r>
                <a:rPr lang="bg-BG" altLang="en-US" sz="1200" b="1" dirty="0" smtClean="0">
                  <a:solidFill>
                    <a:srgbClr val="FFFFFF"/>
                  </a:solidFill>
                </a:rPr>
                <a:t>МЕСЕЦ</a:t>
              </a:r>
              <a:endParaRPr lang="en-US" altLang="en-US" sz="1200" b="1" dirty="0">
                <a:solidFill>
                  <a:srgbClr val="FFFFFF"/>
                </a:solidFill>
              </a:endParaRPr>
            </a:p>
          </p:txBody>
        </p:sp>
        <p:grpSp>
          <p:nvGrpSpPr>
            <p:cNvPr id="10297" name="Group 155"/>
            <p:cNvGrpSpPr>
              <a:grpSpLocks noChangeAspect="1"/>
            </p:cNvGrpSpPr>
            <p:nvPr/>
          </p:nvGrpSpPr>
          <p:grpSpPr bwMode="auto">
            <a:xfrm>
              <a:off x="6889750" y="1431925"/>
              <a:ext cx="722313" cy="625475"/>
              <a:chOff x="1779388" y="3893851"/>
              <a:chExt cx="1223117" cy="1059026"/>
            </a:xfrm>
          </p:grpSpPr>
          <p:pic>
            <p:nvPicPr>
              <p:cNvPr id="10298" name="Picture 156"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9388" y="3893851"/>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9" name="TextBox 157"/>
              <p:cNvSpPr txBox="1">
                <a:spLocks noChangeArrowheads="1"/>
              </p:cNvSpPr>
              <p:nvPr/>
            </p:nvSpPr>
            <p:spPr bwMode="auto">
              <a:xfrm>
                <a:off x="2027047" y="4094707"/>
                <a:ext cx="716434" cy="36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a:solidFill>
                      <a:srgbClr val="FFFFFF"/>
                    </a:solidFill>
                  </a:rPr>
                  <a:t>Н</a:t>
                </a:r>
                <a:r>
                  <a:rPr lang="en-US" altLang="en-US" sz="800" b="1" dirty="0" smtClean="0">
                    <a:solidFill>
                      <a:srgbClr val="FFFFFF"/>
                    </a:solidFill>
                  </a:rPr>
                  <a:t>/</a:t>
                </a:r>
                <a:r>
                  <a:rPr lang="bg-BG" altLang="en-US" sz="800" b="1" dirty="0" smtClean="0">
                    <a:solidFill>
                      <a:srgbClr val="FFFFFF"/>
                    </a:solidFill>
                  </a:rPr>
                  <a:t>К</a:t>
                </a:r>
                <a:endParaRPr lang="en-US" altLang="en-US" sz="800" b="1" dirty="0">
                  <a:solidFill>
                    <a:srgbClr val="FFFFFF"/>
                  </a:solidFill>
                </a:endParaRPr>
              </a:p>
            </p:txBody>
          </p:sp>
        </p:grpSp>
      </p:grpSp>
      <p:sp>
        <p:nvSpPr>
          <p:cNvPr id="65" name="Rectangle 64"/>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91" name="TextBox 5"/>
          <p:cNvSpPr txBox="1">
            <a:spLocks noChangeArrowheads="1"/>
          </p:cNvSpPr>
          <p:nvPr/>
        </p:nvSpPr>
        <p:spPr bwMode="auto">
          <a:xfrm>
            <a:off x="1200150" y="41275"/>
            <a:ext cx="674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a:solidFill>
                  <a:srgbClr val="FFFFFF"/>
                </a:solidFill>
              </a:rPr>
              <a:t>ФОРЕВЪР МАРКЕТИНГОВ ПЛАН</a:t>
            </a:r>
            <a:endParaRPr lang="en-US" altLang="en-US" sz="900" b="1" dirty="0">
              <a:solidFill>
                <a:srgbClr val="FFFFFF"/>
              </a:solidFill>
            </a:endParaRPr>
          </a:p>
        </p:txBody>
      </p:sp>
      <p:pic>
        <p:nvPicPr>
          <p:cNvPr id="66" name="Picture 4" descr="icon_person_5757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4963" y="1417638"/>
            <a:ext cx="12223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23"/>
          <p:cNvSpPr txBox="1">
            <a:spLocks noChangeArrowheads="1"/>
          </p:cNvSpPr>
          <p:nvPr/>
        </p:nvSpPr>
        <p:spPr bwMode="auto">
          <a:xfrm>
            <a:off x="4408199" y="2438400"/>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120</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69" name="TextBox 28"/>
          <p:cNvSpPr txBox="1">
            <a:spLocks noChangeArrowheads="1"/>
          </p:cNvSpPr>
          <p:nvPr/>
        </p:nvSpPr>
        <p:spPr bwMode="auto">
          <a:xfrm>
            <a:off x="4503738" y="1676400"/>
            <a:ext cx="509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М</a:t>
            </a:r>
            <a:endParaRPr lang="en-US" altLang="en-US" sz="1200" b="1" dirty="0">
              <a:solidFill>
                <a:srgbClr val="FFFFFF"/>
              </a:solidFill>
            </a:endParaRPr>
          </a:p>
        </p:txBody>
      </p:sp>
      <p:sp>
        <p:nvSpPr>
          <p:cNvPr id="70" name="TextBox 29"/>
          <p:cNvSpPr txBox="1">
            <a:spLocks noChangeArrowheads="1"/>
          </p:cNvSpPr>
          <p:nvPr/>
        </p:nvSpPr>
        <p:spPr bwMode="auto">
          <a:xfrm>
            <a:off x="4459288" y="2009775"/>
            <a:ext cx="627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48%</a:t>
            </a:r>
          </a:p>
        </p:txBody>
      </p:sp>
      <p:cxnSp>
        <p:nvCxnSpPr>
          <p:cNvPr id="71" name="Straight Connector 70"/>
          <p:cNvCxnSpPr/>
          <p:nvPr/>
        </p:nvCxnSpPr>
        <p:spPr>
          <a:xfrm flipV="1">
            <a:off x="555625" y="1057275"/>
            <a:ext cx="627063"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1354138" y="1057275"/>
            <a:ext cx="3659187"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3" name="TextBox 72"/>
          <p:cNvSpPr txBox="1">
            <a:spLocks noChangeArrowheads="1"/>
          </p:cNvSpPr>
          <p:nvPr/>
        </p:nvSpPr>
        <p:spPr bwMode="auto">
          <a:xfrm>
            <a:off x="40005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33%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74" name="TextBox 73"/>
          <p:cNvSpPr txBox="1">
            <a:spLocks noChangeArrowheads="1"/>
          </p:cNvSpPr>
          <p:nvPr/>
        </p:nvSpPr>
        <p:spPr bwMode="auto">
          <a:xfrm>
            <a:off x="1404938"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13%</a:t>
            </a:r>
            <a:endParaRPr lang="en-US" sz="1400" b="1" dirty="0">
              <a:solidFill>
                <a:srgbClr val="ABA490"/>
              </a:solidFill>
              <a:latin typeface="Calibri" charset="0"/>
              <a:ea typeface="ＭＳ Ｐゴシック" charset="0"/>
              <a:cs typeface="ＭＳ Ｐゴシック" charset="0"/>
            </a:endParaRPr>
          </a:p>
        </p:txBody>
      </p:sp>
      <p:sp>
        <p:nvSpPr>
          <p:cNvPr id="75" name="TextBox 74"/>
          <p:cNvSpPr txBox="1">
            <a:spLocks noChangeArrowheads="1"/>
          </p:cNvSpPr>
          <p:nvPr/>
        </p:nvSpPr>
        <p:spPr bwMode="auto">
          <a:xfrm>
            <a:off x="2390775"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10%</a:t>
            </a:r>
            <a:endParaRPr lang="en-US" sz="1400" b="1" dirty="0">
              <a:solidFill>
                <a:srgbClr val="ABA490"/>
              </a:solidFill>
              <a:latin typeface="Calibri" charset="0"/>
              <a:ea typeface="ＭＳ Ｐゴシック" charset="0"/>
              <a:cs typeface="ＭＳ Ｐゴシック" charset="0"/>
            </a:endParaRPr>
          </a:p>
        </p:txBody>
      </p:sp>
      <p:sp>
        <p:nvSpPr>
          <p:cNvPr id="76" name="TextBox 75"/>
          <p:cNvSpPr txBox="1">
            <a:spLocks noChangeArrowheads="1"/>
          </p:cNvSpPr>
          <p:nvPr/>
        </p:nvSpPr>
        <p:spPr bwMode="auto">
          <a:xfrm>
            <a:off x="332740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77" name="Straight Arrow Connector 76"/>
          <p:cNvCxnSpPr/>
          <p:nvPr/>
        </p:nvCxnSpPr>
        <p:spPr>
          <a:xfrm>
            <a:off x="3975100" y="1674813"/>
            <a:ext cx="23336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78" name="Straight Connector 77"/>
          <p:cNvCxnSpPr/>
          <p:nvPr/>
        </p:nvCxnSpPr>
        <p:spPr>
          <a:xfrm>
            <a:off x="3090863" y="1677988"/>
            <a:ext cx="477837"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79" name="Straight Connector 78"/>
          <p:cNvCxnSpPr/>
          <p:nvPr/>
        </p:nvCxnSpPr>
        <p:spPr>
          <a:xfrm>
            <a:off x="2120900" y="16779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80" name="Straight Connector 79"/>
          <p:cNvCxnSpPr/>
          <p:nvPr/>
        </p:nvCxnSpPr>
        <p:spPr>
          <a:xfrm>
            <a:off x="1152525" y="16779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sp>
        <p:nvSpPr>
          <p:cNvPr id="81" name="TextBox 80"/>
          <p:cNvSpPr txBox="1">
            <a:spLocks noChangeArrowheads="1"/>
          </p:cNvSpPr>
          <p:nvPr/>
        </p:nvSpPr>
        <p:spPr bwMode="auto">
          <a:xfrm>
            <a:off x="1354138" y="585788"/>
            <a:ext cx="3105150" cy="469359"/>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sz="1600" b="1" dirty="0" smtClean="0">
                <a:solidFill>
                  <a:srgbClr val="ABA490"/>
                </a:solidFill>
                <a:latin typeface="Calibri" charset="0"/>
                <a:ea typeface="ＭＳ Ｐゴシック" charset="0"/>
                <a:cs typeface="ＭＳ Ｐゴシック" charset="0"/>
              </a:rPr>
              <a:t>ГРУПОВ</a:t>
            </a:r>
            <a:endParaRPr lang="en-US" sz="1600" b="1" dirty="0">
              <a:solidFill>
                <a:srgbClr val="ABA490"/>
              </a:solidFill>
              <a:latin typeface="Calibri" charset="0"/>
              <a:ea typeface="ＭＳ Ｐゴシック" charset="0"/>
              <a:cs typeface="ＭＳ Ｐゴシック" charset="0"/>
            </a:endParaRPr>
          </a:p>
          <a:p>
            <a:pPr algn="ctr">
              <a:lnSpc>
                <a:spcPct val="70000"/>
              </a:lnSpc>
              <a:defRPr/>
            </a:pPr>
            <a:r>
              <a:rPr lang="bg-BG" sz="1900" b="1" dirty="0" smtClean="0">
                <a:solidFill>
                  <a:srgbClr val="ABA490"/>
                </a:solidFill>
                <a:latin typeface="Calibri" charset="0"/>
                <a:ea typeface="ＭＳ Ｐゴシック" charset="0"/>
                <a:cs typeface="ＭＳ Ｐゴシック" charset="0"/>
              </a:rPr>
              <a:t>БОНУС</a:t>
            </a:r>
            <a:endParaRPr lang="en-US" sz="1900" b="1" dirty="0">
              <a:solidFill>
                <a:srgbClr val="ABA490"/>
              </a:solidFill>
              <a:latin typeface="Calibri" charset="0"/>
              <a:ea typeface="ＭＳ Ｐゴシック" charset="0"/>
              <a:cs typeface="ＭＳ Ｐゴシック" charset="0"/>
            </a:endParaRPr>
          </a:p>
        </p:txBody>
      </p:sp>
      <p:sp>
        <p:nvSpPr>
          <p:cNvPr id="82" name="TextBox 81"/>
          <p:cNvSpPr txBox="1">
            <a:spLocks noChangeArrowheads="1"/>
          </p:cNvSpPr>
          <p:nvPr/>
        </p:nvSpPr>
        <p:spPr bwMode="auto">
          <a:xfrm>
            <a:off x="400050" y="434975"/>
            <a:ext cx="920750" cy="63094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b="1" dirty="0" smtClean="0">
                <a:solidFill>
                  <a:schemeClr val="bg1">
                    <a:lumMod val="85000"/>
                  </a:schemeClr>
                </a:solidFill>
                <a:latin typeface="Calibri" charset="0"/>
                <a:ea typeface="ＭＳ Ｐゴシック" charset="0"/>
                <a:cs typeface="ＭＳ Ｐゴシック" charset="0"/>
              </a:rPr>
              <a:t>НОВУС</a:t>
            </a:r>
            <a:endParaRPr lang="en-US"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1200" b="1" dirty="0" smtClean="0">
                <a:solidFill>
                  <a:schemeClr val="bg1">
                    <a:lumMod val="85000"/>
                  </a:schemeClr>
                </a:solidFill>
                <a:latin typeface="Calibri" charset="0"/>
                <a:ea typeface="ＭＳ Ｐゴシック" charset="0"/>
                <a:cs typeface="ＭＳ Ｐゴシック" charset="0"/>
              </a:rPr>
              <a:t>ПЕЧАЛБА</a:t>
            </a:r>
            <a:r>
              <a:rPr lang="en-US" sz="1400" b="1" dirty="0" smtClean="0">
                <a:solidFill>
                  <a:schemeClr val="bg1">
                    <a:lumMod val="85000"/>
                  </a:schemeClr>
                </a:solidFill>
                <a:latin typeface="Calibri" charset="0"/>
                <a:ea typeface="ＭＳ Ｐゴシック" charset="0"/>
                <a:cs typeface="ＭＳ Ｐゴシック" charset="0"/>
              </a:rPr>
              <a:t>/ </a:t>
            </a:r>
            <a:r>
              <a:rPr lang="bg-BG" b="1" dirty="0" smtClean="0">
                <a:solidFill>
                  <a:schemeClr val="bg1">
                    <a:lumMod val="85000"/>
                  </a:schemeClr>
                </a:solidFill>
                <a:latin typeface="Calibri" charset="0"/>
                <a:ea typeface="ＭＳ Ｐゴシック" charset="0"/>
                <a:cs typeface="ＭＳ Ｐゴシック" charset="0"/>
              </a:rPr>
              <a:t>БОНУС</a:t>
            </a:r>
            <a:endParaRPr lang="en-US" b="1" dirty="0">
              <a:solidFill>
                <a:schemeClr val="bg1">
                  <a:lumMod val="85000"/>
                </a:schemeClr>
              </a:solidFill>
              <a:latin typeface="Calibri" charset="0"/>
              <a:ea typeface="ＭＳ Ｐゴシック" charset="0"/>
              <a:cs typeface="ＭＳ Ｐゴシック" charset="0"/>
            </a:endParaRPr>
          </a:p>
        </p:txBody>
      </p:sp>
      <p:pic>
        <p:nvPicPr>
          <p:cNvPr id="83" name="Picture 1"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68300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31900" y="3116263"/>
            <a:ext cx="12223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5"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6588" y="1978025"/>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6"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00275" y="2543175"/>
            <a:ext cx="12239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7"/>
          <p:cNvSpPr txBox="1">
            <a:spLocks noChangeArrowheads="1"/>
          </p:cNvSpPr>
          <p:nvPr/>
        </p:nvSpPr>
        <p:spPr bwMode="auto">
          <a:xfrm>
            <a:off x="600075" y="393858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Н</a:t>
            </a:r>
            <a:r>
              <a:rPr lang="en-US" altLang="en-US" sz="1200" b="1" dirty="0" smtClean="0">
                <a:solidFill>
                  <a:srgbClr val="FFFFFF"/>
                </a:solidFill>
              </a:rPr>
              <a:t>/</a:t>
            </a:r>
            <a:r>
              <a:rPr lang="bg-BG" altLang="en-US" sz="1200" b="1" dirty="0" smtClean="0">
                <a:solidFill>
                  <a:srgbClr val="FFFFFF"/>
                </a:solidFill>
              </a:rPr>
              <a:t>К</a:t>
            </a:r>
            <a:endParaRPr lang="en-US" altLang="en-US" sz="1200" b="1" dirty="0">
              <a:solidFill>
                <a:srgbClr val="FFFFFF"/>
              </a:solidFill>
            </a:endParaRPr>
          </a:p>
        </p:txBody>
      </p:sp>
      <p:sp>
        <p:nvSpPr>
          <p:cNvPr id="88" name="TextBox 12"/>
          <p:cNvSpPr txBox="1">
            <a:spLocks noChangeArrowheads="1"/>
          </p:cNvSpPr>
          <p:nvPr/>
        </p:nvSpPr>
        <p:spPr bwMode="auto">
          <a:xfrm>
            <a:off x="555625" y="427196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15%</a:t>
            </a:r>
          </a:p>
        </p:txBody>
      </p:sp>
      <p:sp>
        <p:nvSpPr>
          <p:cNvPr id="89" name="TextBox 13"/>
          <p:cNvSpPr txBox="1">
            <a:spLocks noChangeArrowheads="1"/>
          </p:cNvSpPr>
          <p:nvPr/>
        </p:nvSpPr>
        <p:spPr bwMode="auto">
          <a:xfrm>
            <a:off x="1585913" y="337343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a:solidFill>
                  <a:srgbClr val="FFFFFF"/>
                </a:solidFill>
              </a:rPr>
              <a:t>А</a:t>
            </a:r>
            <a:r>
              <a:rPr lang="en-US" altLang="en-US" sz="1200" b="1" dirty="0" smtClean="0">
                <a:solidFill>
                  <a:srgbClr val="FFFFFF"/>
                </a:solidFill>
              </a:rPr>
              <a:t>/</a:t>
            </a:r>
            <a:r>
              <a:rPr lang="bg-BG" altLang="en-US" sz="1200" b="1" dirty="0" smtClean="0">
                <a:solidFill>
                  <a:srgbClr val="FFFFFF"/>
                </a:solidFill>
              </a:rPr>
              <a:t>С</a:t>
            </a:r>
            <a:endParaRPr lang="en-US" altLang="en-US" sz="1200" b="1" dirty="0">
              <a:solidFill>
                <a:srgbClr val="FFFFFF"/>
              </a:solidFill>
            </a:endParaRPr>
          </a:p>
        </p:txBody>
      </p:sp>
      <p:sp>
        <p:nvSpPr>
          <p:cNvPr id="90" name="TextBox 14"/>
          <p:cNvSpPr txBox="1">
            <a:spLocks noChangeArrowheads="1"/>
          </p:cNvSpPr>
          <p:nvPr/>
        </p:nvSpPr>
        <p:spPr bwMode="auto">
          <a:xfrm>
            <a:off x="1549400" y="370681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35%</a:t>
            </a:r>
          </a:p>
        </p:txBody>
      </p:sp>
      <p:sp>
        <p:nvSpPr>
          <p:cNvPr id="91" name="TextBox 15"/>
          <p:cNvSpPr txBox="1">
            <a:spLocks noChangeArrowheads="1"/>
          </p:cNvSpPr>
          <p:nvPr/>
        </p:nvSpPr>
        <p:spPr bwMode="auto">
          <a:xfrm>
            <a:off x="1506249" y="4130675"/>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93" name="TextBox 21"/>
          <p:cNvSpPr txBox="1">
            <a:spLocks noChangeArrowheads="1"/>
          </p:cNvSpPr>
          <p:nvPr/>
        </p:nvSpPr>
        <p:spPr bwMode="auto">
          <a:xfrm>
            <a:off x="2463511" y="3549650"/>
            <a:ext cx="703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94" name="TextBox 22"/>
          <p:cNvSpPr txBox="1">
            <a:spLocks noChangeArrowheads="1"/>
          </p:cNvSpPr>
          <p:nvPr/>
        </p:nvSpPr>
        <p:spPr bwMode="auto">
          <a:xfrm>
            <a:off x="3449349" y="2998788"/>
            <a:ext cx="704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75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95" name="TextBox 24"/>
          <p:cNvSpPr txBox="1">
            <a:spLocks noChangeArrowheads="1"/>
          </p:cNvSpPr>
          <p:nvPr/>
        </p:nvSpPr>
        <p:spPr bwMode="auto">
          <a:xfrm>
            <a:off x="2565400" y="2805113"/>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С</a:t>
            </a:r>
            <a:endParaRPr lang="en-US" altLang="en-US" sz="1200" b="1" dirty="0">
              <a:solidFill>
                <a:srgbClr val="FFFFFF"/>
              </a:solidFill>
            </a:endParaRPr>
          </a:p>
        </p:txBody>
      </p:sp>
      <p:sp>
        <p:nvSpPr>
          <p:cNvPr id="100" name="TextBox 25"/>
          <p:cNvSpPr txBox="1">
            <a:spLocks noChangeArrowheads="1"/>
          </p:cNvSpPr>
          <p:nvPr/>
        </p:nvSpPr>
        <p:spPr bwMode="auto">
          <a:xfrm>
            <a:off x="2520950" y="3138488"/>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38%</a:t>
            </a:r>
          </a:p>
        </p:txBody>
      </p:sp>
      <p:sp>
        <p:nvSpPr>
          <p:cNvPr id="101" name="TextBox 26"/>
          <p:cNvSpPr txBox="1">
            <a:spLocks noChangeArrowheads="1"/>
          </p:cNvSpPr>
          <p:nvPr/>
        </p:nvSpPr>
        <p:spPr bwMode="auto">
          <a:xfrm>
            <a:off x="3536950" y="2232025"/>
            <a:ext cx="509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А</a:t>
            </a:r>
            <a:r>
              <a:rPr lang="en-US" altLang="en-US" sz="1200" b="1" dirty="0" smtClean="0">
                <a:solidFill>
                  <a:srgbClr val="FFFFFF"/>
                </a:solidFill>
              </a:rPr>
              <a:t>/</a:t>
            </a:r>
            <a:r>
              <a:rPr lang="bg-BG" altLang="en-US" sz="1200" b="1" dirty="0" smtClean="0">
                <a:solidFill>
                  <a:srgbClr val="FFFFFF"/>
                </a:solidFill>
              </a:rPr>
              <a:t>М</a:t>
            </a:r>
            <a:endParaRPr lang="en-US" altLang="en-US" sz="1200" b="1" dirty="0">
              <a:solidFill>
                <a:srgbClr val="FFFFFF"/>
              </a:solidFill>
            </a:endParaRPr>
          </a:p>
        </p:txBody>
      </p:sp>
      <p:sp>
        <p:nvSpPr>
          <p:cNvPr id="102" name="TextBox 27"/>
          <p:cNvSpPr txBox="1">
            <a:spLocks noChangeArrowheads="1"/>
          </p:cNvSpPr>
          <p:nvPr/>
        </p:nvSpPr>
        <p:spPr bwMode="auto">
          <a:xfrm>
            <a:off x="3492500" y="2566988"/>
            <a:ext cx="627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43%</a:t>
            </a:r>
          </a:p>
        </p:txBody>
      </p:sp>
      <p:sp>
        <p:nvSpPr>
          <p:cNvPr id="103" name="TextBox 102"/>
          <p:cNvSpPr txBox="1">
            <a:spLocks noChangeArrowheads="1"/>
          </p:cNvSpPr>
          <p:nvPr/>
        </p:nvSpPr>
        <p:spPr bwMode="auto">
          <a:xfrm>
            <a:off x="400050" y="3192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20%</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04" name="TextBox 103"/>
          <p:cNvSpPr txBox="1">
            <a:spLocks noChangeArrowheads="1"/>
          </p:cNvSpPr>
          <p:nvPr/>
        </p:nvSpPr>
        <p:spPr bwMode="auto">
          <a:xfrm>
            <a:off x="4000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05" name="TextBox 104"/>
          <p:cNvSpPr txBox="1">
            <a:spLocks noChangeArrowheads="1"/>
          </p:cNvSpPr>
          <p:nvPr/>
        </p:nvSpPr>
        <p:spPr bwMode="auto">
          <a:xfrm>
            <a:off x="4000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28%</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11" name="TextBox 110"/>
          <p:cNvSpPr txBox="1">
            <a:spLocks noChangeArrowheads="1"/>
          </p:cNvSpPr>
          <p:nvPr/>
        </p:nvSpPr>
        <p:spPr bwMode="auto">
          <a:xfrm>
            <a:off x="14287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3%</a:t>
            </a:r>
            <a:endParaRPr lang="en-US" sz="1400" b="1" dirty="0">
              <a:solidFill>
                <a:srgbClr val="ABA490"/>
              </a:solidFill>
              <a:latin typeface="Calibri" charset="0"/>
              <a:ea typeface="ＭＳ Ｐゴシック" charset="0"/>
              <a:cs typeface="ＭＳ Ｐゴシック" charset="0"/>
            </a:endParaRPr>
          </a:p>
        </p:txBody>
      </p:sp>
      <p:sp>
        <p:nvSpPr>
          <p:cNvPr id="112" name="TextBox 111"/>
          <p:cNvSpPr txBox="1">
            <a:spLocks noChangeArrowheads="1"/>
          </p:cNvSpPr>
          <p:nvPr/>
        </p:nvSpPr>
        <p:spPr bwMode="auto">
          <a:xfrm>
            <a:off x="14287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8%</a:t>
            </a:r>
            <a:endParaRPr lang="en-US" sz="1400" b="1" dirty="0">
              <a:solidFill>
                <a:srgbClr val="ABA490"/>
              </a:solidFill>
              <a:latin typeface="Calibri" charset="0"/>
              <a:ea typeface="ＭＳ Ｐゴシック" charset="0"/>
              <a:cs typeface="ＭＳ Ｐゴシック" charset="0"/>
            </a:endParaRPr>
          </a:p>
        </p:txBody>
      </p:sp>
      <p:sp>
        <p:nvSpPr>
          <p:cNvPr id="113" name="TextBox 112"/>
          <p:cNvSpPr txBox="1">
            <a:spLocks noChangeArrowheads="1"/>
          </p:cNvSpPr>
          <p:nvPr/>
        </p:nvSpPr>
        <p:spPr bwMode="auto">
          <a:xfrm>
            <a:off x="2398713"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114" name="Straight Arrow Connector 113"/>
          <p:cNvCxnSpPr/>
          <p:nvPr/>
        </p:nvCxnSpPr>
        <p:spPr>
          <a:xfrm>
            <a:off x="3090863" y="2211388"/>
            <a:ext cx="196850"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15" name="Straight Arrow Connector 114"/>
          <p:cNvCxnSpPr/>
          <p:nvPr/>
        </p:nvCxnSpPr>
        <p:spPr>
          <a:xfrm flipV="1">
            <a:off x="2120900" y="2767013"/>
            <a:ext cx="187325" cy="635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16" name="Straight Arrow Connector 115"/>
          <p:cNvCxnSpPr/>
          <p:nvPr/>
        </p:nvCxnSpPr>
        <p:spPr>
          <a:xfrm>
            <a:off x="1152525" y="3316288"/>
            <a:ext cx="17621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17" name="Straight Connector 116"/>
          <p:cNvCxnSpPr/>
          <p:nvPr/>
        </p:nvCxnSpPr>
        <p:spPr>
          <a:xfrm>
            <a:off x="2120900" y="22113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18" name="Straight Connector 117"/>
          <p:cNvCxnSpPr/>
          <p:nvPr/>
        </p:nvCxnSpPr>
        <p:spPr>
          <a:xfrm>
            <a:off x="1152525" y="22113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19" name="Straight Connector 118"/>
          <p:cNvCxnSpPr/>
          <p:nvPr/>
        </p:nvCxnSpPr>
        <p:spPr>
          <a:xfrm>
            <a:off x="1152525" y="2773363"/>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sp>
        <p:nvSpPr>
          <p:cNvPr id="92" name="Rectangle 91"/>
          <p:cNvSpPr/>
          <p:nvPr/>
        </p:nvSpPr>
        <p:spPr bwMode="auto">
          <a:xfrm>
            <a:off x="6163688" y="1069181"/>
            <a:ext cx="2192338" cy="1839119"/>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TextBox 154"/>
          <p:cNvSpPr txBox="1">
            <a:spLocks noChangeArrowheads="1"/>
          </p:cNvSpPr>
          <p:nvPr/>
        </p:nvSpPr>
        <p:spPr bwMode="auto">
          <a:xfrm>
            <a:off x="6273800" y="2506781"/>
            <a:ext cx="2000978"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200" b="1" dirty="0" smtClean="0">
                <a:solidFill>
                  <a:srgbClr val="FFFFFF"/>
                </a:solidFill>
              </a:rPr>
              <a:t>ЛИЧНА ОТСТЪПКА</a:t>
            </a:r>
          </a:p>
          <a:p>
            <a:pPr algn="ctr" eaLnBrk="1" hangingPunct="1">
              <a:lnSpc>
                <a:spcPct val="70000"/>
              </a:lnSpc>
              <a:spcBef>
                <a:spcPct val="0"/>
              </a:spcBef>
              <a:buFontTx/>
              <a:buNone/>
            </a:pPr>
            <a:r>
              <a:rPr lang="bg-BG" altLang="en-US" sz="1200" b="1" dirty="0" smtClean="0">
                <a:solidFill>
                  <a:srgbClr val="FFFFFF"/>
                </a:solidFill>
              </a:rPr>
              <a:t>БОНУС ОТ НОВУС КЛИЕНТ</a:t>
            </a:r>
            <a:endParaRPr lang="en-US" altLang="en-US" sz="1200" b="1" dirty="0">
              <a:solidFill>
                <a:srgbClr val="FFFFFF"/>
              </a:solidFill>
            </a:endParaRPr>
          </a:p>
        </p:txBody>
      </p:sp>
      <p:grpSp>
        <p:nvGrpSpPr>
          <p:cNvPr id="2" name="Group 1"/>
          <p:cNvGrpSpPr>
            <a:grpSpLocks noChangeAspect="1"/>
          </p:cNvGrpSpPr>
          <p:nvPr/>
        </p:nvGrpSpPr>
        <p:grpSpPr>
          <a:xfrm>
            <a:off x="6706597" y="1501814"/>
            <a:ext cx="1107366" cy="959239"/>
            <a:chOff x="6595761" y="3017308"/>
            <a:chExt cx="1341773" cy="1162291"/>
          </a:xfrm>
        </p:grpSpPr>
        <p:pic>
          <p:nvPicPr>
            <p:cNvPr id="63" name="Picture 2"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5761" y="3017308"/>
              <a:ext cx="1341773" cy="116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13"/>
            <p:cNvSpPr txBox="1">
              <a:spLocks noChangeArrowheads="1"/>
            </p:cNvSpPr>
            <p:nvPr/>
          </p:nvSpPr>
          <p:spPr bwMode="auto">
            <a:xfrm>
              <a:off x="7012647" y="3316784"/>
              <a:ext cx="508000" cy="29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000" b="1" dirty="0" smtClean="0">
                  <a:solidFill>
                    <a:srgbClr val="FFFFFF"/>
                  </a:solidFill>
                </a:rPr>
                <a:t>ВИЕ</a:t>
              </a:r>
              <a:endParaRPr lang="en-US" altLang="en-US" sz="1000" b="1" dirty="0">
                <a:solidFill>
                  <a:srgbClr val="FFFFFF"/>
                </a:solidFill>
              </a:endParaRPr>
            </a:p>
          </p:txBody>
        </p:sp>
        <p:sp>
          <p:nvSpPr>
            <p:cNvPr id="68" name="TextBox 14"/>
            <p:cNvSpPr txBox="1">
              <a:spLocks noChangeArrowheads="1"/>
            </p:cNvSpPr>
            <p:nvPr/>
          </p:nvSpPr>
          <p:spPr bwMode="auto">
            <a:xfrm>
              <a:off x="6962351" y="3680702"/>
              <a:ext cx="627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3</a:t>
              </a:r>
              <a:r>
                <a:rPr lang="bg-BG" altLang="en-US" sz="1200" b="1" dirty="0" smtClean="0">
                  <a:solidFill>
                    <a:srgbClr val="FFFFFF"/>
                  </a:solidFill>
                </a:rPr>
                <a:t>0</a:t>
              </a:r>
              <a:r>
                <a:rPr lang="en-US" altLang="en-US" sz="1200" b="1" dirty="0" smtClean="0">
                  <a:solidFill>
                    <a:srgbClr val="FFFFFF"/>
                  </a:solidFill>
                </a:rPr>
                <a:t>%</a:t>
              </a:r>
              <a:endParaRPr lang="en-US" altLang="en-US" sz="1200" b="1" dirty="0">
                <a:solidFill>
                  <a:srgbClr val="FFFFFF"/>
                </a:solidFill>
              </a:endParaRPr>
            </a:p>
          </p:txBody>
        </p:sp>
      </p:grpSp>
      <p:sp>
        <p:nvSpPr>
          <p:cNvPr id="97" name="TextBox 96"/>
          <p:cNvSpPr txBox="1"/>
          <p:nvPr/>
        </p:nvSpPr>
        <p:spPr bwMode="auto">
          <a:xfrm>
            <a:off x="6522595" y="1159615"/>
            <a:ext cx="1498029" cy="329321"/>
          </a:xfrm>
          <a:prstGeom prst="rect">
            <a:avLst/>
          </a:prstGeom>
          <a:noFill/>
        </p:spPr>
        <p:txBody>
          <a:bodyPr wrap="square">
            <a:spAutoFit/>
          </a:bodyPr>
          <a:lstStyle/>
          <a:p>
            <a:pPr algn="ctr">
              <a:lnSpc>
                <a:spcPct val="70000"/>
              </a:lnSpc>
              <a:defRPr/>
            </a:pPr>
            <a:r>
              <a:rPr lang="bg-BG" sz="1100" b="1" dirty="0" smtClean="0">
                <a:solidFill>
                  <a:srgbClr val="FFFFFF"/>
                </a:solidFill>
                <a:latin typeface="Calibri" charset="0"/>
                <a:ea typeface="ＭＳ Ｐゴシック" charset="0"/>
                <a:cs typeface="ＭＳ Ｐゴシック" charset="0"/>
              </a:rPr>
              <a:t>КВАЛИФИЦИРАН</a:t>
            </a:r>
            <a:endParaRPr lang="en-US" sz="1100" b="1" dirty="0" smtClean="0">
              <a:solidFill>
                <a:srgbClr val="FFFFFF"/>
              </a:solidFill>
              <a:latin typeface="Calibri" charset="0"/>
              <a:ea typeface="ＭＳ Ｐゴシック" charset="0"/>
              <a:cs typeface="ＭＳ Ｐゴシック" charset="0"/>
            </a:endParaRPr>
          </a:p>
          <a:p>
            <a:pPr algn="ctr">
              <a:lnSpc>
                <a:spcPct val="70000"/>
              </a:lnSpc>
              <a:defRPr/>
            </a:pPr>
            <a:r>
              <a:rPr lang="bg-BG" sz="1100" b="1" dirty="0" smtClean="0">
                <a:solidFill>
                  <a:srgbClr val="FFFFFF"/>
                </a:solidFill>
                <a:latin typeface="Calibri" charset="0"/>
                <a:ea typeface="ＭＳ Ｐゴシック" charset="0"/>
                <a:cs typeface="ＭＳ Ｐゴシック" charset="0"/>
              </a:rPr>
              <a:t>ЗА СФБ ЦЕНИ</a:t>
            </a:r>
            <a:endParaRPr lang="bg-BG" sz="1100" b="1" dirty="0">
              <a:solidFill>
                <a:srgbClr val="FFFFFF"/>
              </a:solidFill>
              <a:latin typeface="Calibri"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8" descr="icon_person_5757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193675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9" descr="icon_person_5757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1475" y="250825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0" descr="icon_person_5757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307975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2" name="TextBox 30"/>
          <p:cNvSpPr txBox="1">
            <a:spLocks noChangeArrowheads="1"/>
          </p:cNvSpPr>
          <p:nvPr/>
        </p:nvSpPr>
        <p:spPr bwMode="auto">
          <a:xfrm>
            <a:off x="6096000" y="219233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М</a:t>
            </a:r>
            <a:endParaRPr lang="en-US" altLang="en-US" sz="1200" b="1" dirty="0">
              <a:solidFill>
                <a:srgbClr val="FFFFFF"/>
              </a:solidFill>
            </a:endParaRPr>
          </a:p>
        </p:txBody>
      </p:sp>
      <p:sp>
        <p:nvSpPr>
          <p:cNvPr id="11293" name="TextBox 31"/>
          <p:cNvSpPr txBox="1">
            <a:spLocks noChangeArrowheads="1"/>
          </p:cNvSpPr>
          <p:nvPr/>
        </p:nvSpPr>
        <p:spPr bwMode="auto">
          <a:xfrm>
            <a:off x="5948216" y="2544185"/>
            <a:ext cx="828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1</a:t>
            </a:r>
            <a:r>
              <a:rPr lang="bg-BG" altLang="en-US" sz="1200" b="1" baseline="30000" dirty="0" smtClean="0">
                <a:solidFill>
                  <a:srgbClr val="FFFFFF"/>
                </a:solidFill>
              </a:rPr>
              <a:t>ва</a:t>
            </a:r>
            <a:r>
              <a:rPr lang="en-US" altLang="en-US" sz="1200" b="1" dirty="0" smtClean="0">
                <a:solidFill>
                  <a:srgbClr val="FFFFFF"/>
                </a:solidFill>
              </a:rPr>
              <a:t> </a:t>
            </a:r>
            <a:r>
              <a:rPr lang="bg-BG" altLang="en-US" sz="1200" b="1" dirty="0" smtClean="0">
                <a:solidFill>
                  <a:srgbClr val="FFFFFF"/>
                </a:solidFill>
              </a:rPr>
              <a:t>лин.</a:t>
            </a:r>
            <a:endParaRPr lang="en-US" altLang="en-US" sz="1200" b="1" dirty="0">
              <a:solidFill>
                <a:srgbClr val="FFFFFF"/>
              </a:solidFill>
            </a:endParaRPr>
          </a:p>
        </p:txBody>
      </p:sp>
      <p:sp>
        <p:nvSpPr>
          <p:cNvPr id="11294" name="TextBox 32"/>
          <p:cNvSpPr txBox="1">
            <a:spLocks noChangeArrowheads="1"/>
          </p:cNvSpPr>
          <p:nvPr/>
        </p:nvSpPr>
        <p:spPr bwMode="auto">
          <a:xfrm>
            <a:off x="7077075" y="2767013"/>
            <a:ext cx="509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М</a:t>
            </a:r>
            <a:endParaRPr lang="en-US" altLang="en-US" sz="1200" b="1" dirty="0">
              <a:solidFill>
                <a:srgbClr val="FFFFFF"/>
              </a:solidFill>
            </a:endParaRPr>
          </a:p>
        </p:txBody>
      </p:sp>
      <p:sp>
        <p:nvSpPr>
          <p:cNvPr id="11295" name="TextBox 33"/>
          <p:cNvSpPr txBox="1">
            <a:spLocks noChangeArrowheads="1"/>
          </p:cNvSpPr>
          <p:nvPr/>
        </p:nvSpPr>
        <p:spPr bwMode="auto">
          <a:xfrm>
            <a:off x="6984711" y="3120447"/>
            <a:ext cx="709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baseline="30000" dirty="0" err="1" smtClean="0">
                <a:solidFill>
                  <a:srgbClr val="FFFFFF"/>
                </a:solidFill>
              </a:rPr>
              <a:t>ра</a:t>
            </a:r>
            <a:r>
              <a:rPr lang="en-US" altLang="en-US" sz="1200" b="1" dirty="0" smtClean="0">
                <a:solidFill>
                  <a:srgbClr val="FFFFFF"/>
                </a:solidFill>
              </a:rPr>
              <a:t> </a:t>
            </a:r>
            <a:r>
              <a:rPr lang="bg-BG" altLang="en-US" sz="1200" b="1" dirty="0" smtClean="0">
                <a:solidFill>
                  <a:srgbClr val="FFFFFF"/>
                </a:solidFill>
              </a:rPr>
              <a:t>лин.</a:t>
            </a:r>
            <a:endParaRPr lang="en-US" altLang="en-US" sz="1200" b="1" dirty="0">
              <a:solidFill>
                <a:srgbClr val="FFFFFF"/>
              </a:solidFill>
            </a:endParaRPr>
          </a:p>
        </p:txBody>
      </p:sp>
      <p:sp>
        <p:nvSpPr>
          <p:cNvPr id="11296" name="TextBox 34"/>
          <p:cNvSpPr txBox="1">
            <a:spLocks noChangeArrowheads="1"/>
          </p:cNvSpPr>
          <p:nvPr/>
        </p:nvSpPr>
        <p:spPr bwMode="auto">
          <a:xfrm>
            <a:off x="8062913" y="3340100"/>
            <a:ext cx="509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М</a:t>
            </a:r>
            <a:endParaRPr lang="en-US" altLang="en-US" sz="1200" b="1" dirty="0">
              <a:solidFill>
                <a:srgbClr val="FFFFFF"/>
              </a:solidFill>
            </a:endParaRPr>
          </a:p>
        </p:txBody>
      </p:sp>
      <p:sp>
        <p:nvSpPr>
          <p:cNvPr id="11297" name="TextBox 35"/>
          <p:cNvSpPr txBox="1">
            <a:spLocks noChangeArrowheads="1"/>
          </p:cNvSpPr>
          <p:nvPr/>
        </p:nvSpPr>
        <p:spPr bwMode="auto">
          <a:xfrm>
            <a:off x="7979785" y="3691947"/>
            <a:ext cx="709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3</a:t>
            </a:r>
            <a:r>
              <a:rPr lang="bg-BG" altLang="en-US" sz="1200" b="1" baseline="30000" dirty="0" smtClean="0">
                <a:solidFill>
                  <a:srgbClr val="FFFFFF"/>
                </a:solidFill>
              </a:rPr>
              <a:t>та</a:t>
            </a:r>
            <a:r>
              <a:rPr lang="en-US" altLang="en-US" sz="1200" b="1" dirty="0" smtClean="0">
                <a:solidFill>
                  <a:srgbClr val="FFFFFF"/>
                </a:solidFill>
              </a:rPr>
              <a:t> </a:t>
            </a:r>
            <a:r>
              <a:rPr lang="bg-BG" altLang="en-US" sz="1200" b="1" dirty="0" smtClean="0">
                <a:solidFill>
                  <a:srgbClr val="FFFFFF"/>
                </a:solidFill>
              </a:rPr>
              <a:t>лин.</a:t>
            </a:r>
            <a:endParaRPr lang="en-US" altLang="en-US" sz="1200" b="1" dirty="0">
              <a:solidFill>
                <a:srgbClr val="FFFFFF"/>
              </a:solidFill>
            </a:endParaRPr>
          </a:p>
        </p:txBody>
      </p:sp>
      <p:cxnSp>
        <p:nvCxnSpPr>
          <p:cNvPr id="40" name="Straight Connector 39"/>
          <p:cNvCxnSpPr/>
          <p:nvPr/>
        </p:nvCxnSpPr>
        <p:spPr>
          <a:xfrm>
            <a:off x="5086350" y="1063625"/>
            <a:ext cx="358457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5" name="TextBox 64"/>
          <p:cNvSpPr txBox="1">
            <a:spLocks noChangeArrowheads="1"/>
          </p:cNvSpPr>
          <p:nvPr/>
        </p:nvSpPr>
        <p:spPr bwMode="auto">
          <a:xfrm>
            <a:off x="589280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65000"/>
                  </a:schemeClr>
                </a:solidFill>
                <a:latin typeface="Calibri" charset="0"/>
                <a:ea typeface="ＭＳ Ｐゴシック" charset="0"/>
                <a:cs typeface="ＭＳ Ｐゴシック" charset="0"/>
              </a:rPr>
              <a:t>6%</a:t>
            </a:r>
            <a:endParaRPr lang="en-US" sz="1400" b="1" dirty="0">
              <a:solidFill>
                <a:schemeClr val="bg1">
                  <a:lumMod val="65000"/>
                </a:schemeClr>
              </a:solidFill>
              <a:latin typeface="Calibri" charset="0"/>
              <a:ea typeface="ＭＳ Ｐゴシック" charset="0"/>
              <a:cs typeface="ＭＳ Ｐゴシック" charset="0"/>
            </a:endParaRPr>
          </a:p>
        </p:txBody>
      </p:sp>
      <p:sp>
        <p:nvSpPr>
          <p:cNvPr id="66" name="TextBox 65"/>
          <p:cNvSpPr txBox="1">
            <a:spLocks noChangeArrowheads="1"/>
          </p:cNvSpPr>
          <p:nvPr/>
        </p:nvSpPr>
        <p:spPr bwMode="auto">
          <a:xfrm>
            <a:off x="6872288"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65000"/>
                  </a:schemeClr>
                </a:solidFill>
                <a:latin typeface="Calibri" charset="0"/>
                <a:ea typeface="ＭＳ Ｐゴシック" charset="0"/>
                <a:cs typeface="ＭＳ Ｐゴシック" charset="0"/>
              </a:rPr>
              <a:t>3%</a:t>
            </a:r>
            <a:endParaRPr lang="en-US" sz="1400" b="1" dirty="0">
              <a:solidFill>
                <a:schemeClr val="bg1">
                  <a:lumMod val="65000"/>
                </a:schemeClr>
              </a:solidFill>
              <a:latin typeface="Calibri" charset="0"/>
              <a:ea typeface="ＭＳ Ｐゴシック" charset="0"/>
              <a:cs typeface="ＭＳ Ｐゴシック" charset="0"/>
            </a:endParaRPr>
          </a:p>
        </p:txBody>
      </p:sp>
      <p:sp>
        <p:nvSpPr>
          <p:cNvPr id="67" name="TextBox 66"/>
          <p:cNvSpPr txBox="1">
            <a:spLocks noChangeArrowheads="1"/>
          </p:cNvSpPr>
          <p:nvPr/>
        </p:nvSpPr>
        <p:spPr bwMode="auto">
          <a:xfrm>
            <a:off x="7840663"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65000"/>
                  </a:schemeClr>
                </a:solidFill>
                <a:latin typeface="Calibri" charset="0"/>
                <a:ea typeface="ＭＳ Ｐゴシック" charset="0"/>
                <a:cs typeface="ＭＳ Ｐゴシック" charset="0"/>
              </a:rPr>
              <a:t>2%</a:t>
            </a:r>
            <a:endParaRPr lang="en-US" sz="1400" b="1" dirty="0">
              <a:solidFill>
                <a:schemeClr val="bg1">
                  <a:lumMod val="65000"/>
                </a:schemeClr>
              </a:solidFill>
              <a:latin typeface="Calibri" charset="0"/>
              <a:ea typeface="ＭＳ Ｐゴシック" charset="0"/>
              <a:cs typeface="ＭＳ Ｐゴシック" charset="0"/>
            </a:endParaRPr>
          </a:p>
        </p:txBody>
      </p:sp>
      <p:sp>
        <p:nvSpPr>
          <p:cNvPr id="69" name="TextBox 68"/>
          <p:cNvSpPr txBox="1">
            <a:spLocks noChangeArrowheads="1"/>
          </p:cNvSpPr>
          <p:nvPr/>
        </p:nvSpPr>
        <p:spPr bwMode="auto">
          <a:xfrm>
            <a:off x="5103813" y="585788"/>
            <a:ext cx="3567112" cy="54476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sz="1600" b="1" dirty="0" smtClean="0">
                <a:solidFill>
                  <a:schemeClr val="bg1">
                    <a:lumMod val="65000"/>
                  </a:schemeClr>
                </a:solidFill>
                <a:latin typeface="Calibri" charset="0"/>
                <a:ea typeface="ＭＳ Ｐゴシック" charset="0"/>
                <a:cs typeface="ＭＳ Ｐゴシック" charset="0"/>
              </a:rPr>
              <a:t>ЛИДЕРСКИ</a:t>
            </a:r>
            <a:endParaRPr lang="en-US" sz="1600" b="1" dirty="0">
              <a:solidFill>
                <a:schemeClr val="bg1">
                  <a:lumMod val="65000"/>
                </a:schemeClr>
              </a:solidFill>
              <a:latin typeface="Calibri" charset="0"/>
              <a:ea typeface="ＭＳ Ｐゴシック" charset="0"/>
              <a:cs typeface="ＭＳ Ｐゴシック" charset="0"/>
            </a:endParaRPr>
          </a:p>
          <a:p>
            <a:pPr algn="ctr">
              <a:lnSpc>
                <a:spcPct val="70000"/>
              </a:lnSpc>
              <a:defRPr/>
            </a:pPr>
            <a:r>
              <a:rPr lang="bg-BG" sz="2600" b="1" dirty="0" smtClean="0">
                <a:solidFill>
                  <a:schemeClr val="bg1">
                    <a:lumMod val="65000"/>
                  </a:schemeClr>
                </a:solidFill>
                <a:latin typeface="Calibri" charset="0"/>
                <a:ea typeface="ＭＳ Ｐゴシック" charset="0"/>
                <a:cs typeface="ＭＳ Ｐゴシック" charset="0"/>
              </a:rPr>
              <a:t>БОНУС</a:t>
            </a:r>
            <a:endParaRPr lang="en-US" sz="2600" b="1" dirty="0">
              <a:solidFill>
                <a:schemeClr val="bg1">
                  <a:lumMod val="65000"/>
                </a:schemeClr>
              </a:solidFill>
              <a:latin typeface="Calibri" charset="0"/>
              <a:ea typeface="ＭＳ Ｐゴシック" charset="0"/>
              <a:cs typeface="ＭＳ Ｐゴシック" charset="0"/>
            </a:endParaRPr>
          </a:p>
        </p:txBody>
      </p:sp>
      <p:cxnSp>
        <p:nvCxnSpPr>
          <p:cNvPr id="21517" name="Elbow Connector 21516"/>
          <p:cNvCxnSpPr/>
          <p:nvPr/>
        </p:nvCxnSpPr>
        <p:spPr>
          <a:xfrm>
            <a:off x="6975475" y="2085975"/>
            <a:ext cx="352425" cy="276225"/>
          </a:xfrm>
          <a:prstGeom prst="bentConnector3">
            <a:avLst>
              <a:gd name="adj1" fmla="val 100798"/>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82" name="Elbow Connector 81"/>
          <p:cNvCxnSpPr/>
          <p:nvPr/>
        </p:nvCxnSpPr>
        <p:spPr>
          <a:xfrm>
            <a:off x="7943850" y="2663825"/>
            <a:ext cx="352425" cy="277813"/>
          </a:xfrm>
          <a:prstGeom prst="bentConnector3">
            <a:avLst>
              <a:gd name="adj1" fmla="val 100798"/>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1529" name="Straight Arrow Connector 21528"/>
          <p:cNvCxnSpPr/>
          <p:nvPr/>
        </p:nvCxnSpPr>
        <p:spPr>
          <a:xfrm flipH="1" flipV="1">
            <a:off x="5367338" y="1676400"/>
            <a:ext cx="782637" cy="1588"/>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21531" name="Straight Connector 21530"/>
          <p:cNvCxnSpPr/>
          <p:nvPr/>
        </p:nvCxnSpPr>
        <p:spPr>
          <a:xfrm flipV="1">
            <a:off x="6542088" y="1676400"/>
            <a:ext cx="592137" cy="1588"/>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91" name="Straight Connector 90"/>
          <p:cNvCxnSpPr/>
          <p:nvPr/>
        </p:nvCxnSpPr>
        <p:spPr>
          <a:xfrm flipV="1">
            <a:off x="7531100" y="1676400"/>
            <a:ext cx="592138" cy="1588"/>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sp>
        <p:nvSpPr>
          <p:cNvPr id="70" name="Rectangle 69"/>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33" name="TextBox 5"/>
          <p:cNvSpPr txBox="1">
            <a:spLocks noChangeArrowheads="1"/>
          </p:cNvSpPr>
          <p:nvPr/>
        </p:nvSpPr>
        <p:spPr bwMode="auto">
          <a:xfrm>
            <a:off x="1200150" y="41275"/>
            <a:ext cx="674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a:solidFill>
                  <a:srgbClr val="FFFFFF"/>
                </a:solidFill>
              </a:rPr>
              <a:t>ФОРЕВЪР МАРКЕТИНГОВ ПЛАН</a:t>
            </a:r>
            <a:endParaRPr lang="en-US" altLang="en-US" sz="900" b="1" dirty="0">
              <a:solidFill>
                <a:srgbClr val="FFFFFF"/>
              </a:solidFill>
            </a:endParaRPr>
          </a:p>
        </p:txBody>
      </p:sp>
      <p:pic>
        <p:nvPicPr>
          <p:cNvPr id="71" name="Picture 4" descr="icon_person_5757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4963" y="1417638"/>
            <a:ext cx="12223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23"/>
          <p:cNvSpPr txBox="1">
            <a:spLocks noChangeArrowheads="1"/>
          </p:cNvSpPr>
          <p:nvPr/>
        </p:nvSpPr>
        <p:spPr bwMode="auto">
          <a:xfrm>
            <a:off x="4408199" y="2438400"/>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120</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73" name="TextBox 28"/>
          <p:cNvSpPr txBox="1">
            <a:spLocks noChangeArrowheads="1"/>
          </p:cNvSpPr>
          <p:nvPr/>
        </p:nvSpPr>
        <p:spPr bwMode="auto">
          <a:xfrm>
            <a:off x="4503738" y="1676400"/>
            <a:ext cx="509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М</a:t>
            </a:r>
            <a:endParaRPr lang="en-US" altLang="en-US" sz="1200" b="1" dirty="0">
              <a:solidFill>
                <a:srgbClr val="FFFFFF"/>
              </a:solidFill>
            </a:endParaRPr>
          </a:p>
        </p:txBody>
      </p:sp>
      <p:sp>
        <p:nvSpPr>
          <p:cNvPr id="74" name="TextBox 29"/>
          <p:cNvSpPr txBox="1">
            <a:spLocks noChangeArrowheads="1"/>
          </p:cNvSpPr>
          <p:nvPr/>
        </p:nvSpPr>
        <p:spPr bwMode="auto">
          <a:xfrm>
            <a:off x="4459288" y="2009775"/>
            <a:ext cx="627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48%</a:t>
            </a:r>
          </a:p>
        </p:txBody>
      </p:sp>
      <p:cxnSp>
        <p:nvCxnSpPr>
          <p:cNvPr id="75" name="Straight Connector 74"/>
          <p:cNvCxnSpPr/>
          <p:nvPr/>
        </p:nvCxnSpPr>
        <p:spPr>
          <a:xfrm flipV="1">
            <a:off x="555625" y="1057275"/>
            <a:ext cx="627063"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1354138" y="1057275"/>
            <a:ext cx="3659187"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7" name="TextBox 76"/>
          <p:cNvSpPr txBox="1">
            <a:spLocks noChangeArrowheads="1"/>
          </p:cNvSpPr>
          <p:nvPr/>
        </p:nvSpPr>
        <p:spPr bwMode="auto">
          <a:xfrm>
            <a:off x="40005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33%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78" name="TextBox 77"/>
          <p:cNvSpPr txBox="1">
            <a:spLocks noChangeArrowheads="1"/>
          </p:cNvSpPr>
          <p:nvPr/>
        </p:nvSpPr>
        <p:spPr bwMode="auto">
          <a:xfrm>
            <a:off x="1404938"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13%</a:t>
            </a:r>
            <a:endParaRPr lang="en-US" sz="1400" b="1" dirty="0">
              <a:solidFill>
                <a:srgbClr val="ABA490"/>
              </a:solidFill>
              <a:latin typeface="Calibri" charset="0"/>
              <a:ea typeface="ＭＳ Ｐゴシック" charset="0"/>
              <a:cs typeface="ＭＳ Ｐゴシック" charset="0"/>
            </a:endParaRPr>
          </a:p>
        </p:txBody>
      </p:sp>
      <p:sp>
        <p:nvSpPr>
          <p:cNvPr id="79" name="TextBox 78"/>
          <p:cNvSpPr txBox="1">
            <a:spLocks noChangeArrowheads="1"/>
          </p:cNvSpPr>
          <p:nvPr/>
        </p:nvSpPr>
        <p:spPr bwMode="auto">
          <a:xfrm>
            <a:off x="2390775"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10%</a:t>
            </a:r>
            <a:endParaRPr lang="en-US" sz="1400" b="1" dirty="0">
              <a:solidFill>
                <a:srgbClr val="ABA490"/>
              </a:solidFill>
              <a:latin typeface="Calibri" charset="0"/>
              <a:ea typeface="ＭＳ Ｐゴシック" charset="0"/>
              <a:cs typeface="ＭＳ Ｐゴシック" charset="0"/>
            </a:endParaRPr>
          </a:p>
        </p:txBody>
      </p:sp>
      <p:sp>
        <p:nvSpPr>
          <p:cNvPr id="80" name="TextBox 79"/>
          <p:cNvSpPr txBox="1">
            <a:spLocks noChangeArrowheads="1"/>
          </p:cNvSpPr>
          <p:nvPr/>
        </p:nvSpPr>
        <p:spPr bwMode="auto">
          <a:xfrm>
            <a:off x="332740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81" name="Straight Arrow Connector 80"/>
          <p:cNvCxnSpPr/>
          <p:nvPr/>
        </p:nvCxnSpPr>
        <p:spPr>
          <a:xfrm>
            <a:off x="3975100" y="1674813"/>
            <a:ext cx="23336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83" name="Straight Connector 82"/>
          <p:cNvCxnSpPr/>
          <p:nvPr/>
        </p:nvCxnSpPr>
        <p:spPr>
          <a:xfrm>
            <a:off x="3090863" y="1677988"/>
            <a:ext cx="477837"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84" name="Straight Connector 83"/>
          <p:cNvCxnSpPr/>
          <p:nvPr/>
        </p:nvCxnSpPr>
        <p:spPr>
          <a:xfrm>
            <a:off x="2120900" y="16779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85" name="Straight Connector 84"/>
          <p:cNvCxnSpPr/>
          <p:nvPr/>
        </p:nvCxnSpPr>
        <p:spPr>
          <a:xfrm>
            <a:off x="1152525" y="16779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sp>
        <p:nvSpPr>
          <p:cNvPr id="86" name="TextBox 85"/>
          <p:cNvSpPr txBox="1">
            <a:spLocks noChangeArrowheads="1"/>
          </p:cNvSpPr>
          <p:nvPr/>
        </p:nvSpPr>
        <p:spPr bwMode="auto">
          <a:xfrm>
            <a:off x="1354138" y="585788"/>
            <a:ext cx="3105150" cy="469359"/>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sz="1600" b="1" dirty="0" smtClean="0">
                <a:solidFill>
                  <a:srgbClr val="ABA490"/>
                </a:solidFill>
                <a:latin typeface="Calibri" charset="0"/>
                <a:ea typeface="ＭＳ Ｐゴシック" charset="0"/>
                <a:cs typeface="ＭＳ Ｐゴシック" charset="0"/>
              </a:rPr>
              <a:t>ГРУПОВ</a:t>
            </a:r>
            <a:endParaRPr lang="en-US" sz="1600" b="1" dirty="0">
              <a:solidFill>
                <a:srgbClr val="ABA490"/>
              </a:solidFill>
              <a:latin typeface="Calibri" charset="0"/>
              <a:ea typeface="ＭＳ Ｐゴシック" charset="0"/>
              <a:cs typeface="ＭＳ Ｐゴシック" charset="0"/>
            </a:endParaRPr>
          </a:p>
          <a:p>
            <a:pPr algn="ctr">
              <a:lnSpc>
                <a:spcPct val="70000"/>
              </a:lnSpc>
              <a:defRPr/>
            </a:pPr>
            <a:r>
              <a:rPr lang="bg-BG" sz="1900" b="1" dirty="0" smtClean="0">
                <a:solidFill>
                  <a:srgbClr val="ABA490"/>
                </a:solidFill>
                <a:latin typeface="Calibri" charset="0"/>
                <a:ea typeface="ＭＳ Ｐゴシック" charset="0"/>
                <a:cs typeface="ＭＳ Ｐゴシック" charset="0"/>
              </a:rPr>
              <a:t>БОНУС</a:t>
            </a:r>
            <a:endParaRPr lang="en-US" sz="1900" b="1" dirty="0">
              <a:solidFill>
                <a:srgbClr val="ABA490"/>
              </a:solidFill>
              <a:latin typeface="Calibri" charset="0"/>
              <a:ea typeface="ＭＳ Ｐゴシック" charset="0"/>
              <a:cs typeface="ＭＳ Ｐゴシック" charset="0"/>
            </a:endParaRPr>
          </a:p>
        </p:txBody>
      </p:sp>
      <p:sp>
        <p:nvSpPr>
          <p:cNvPr id="87" name="TextBox 86"/>
          <p:cNvSpPr txBox="1">
            <a:spLocks noChangeArrowheads="1"/>
          </p:cNvSpPr>
          <p:nvPr/>
        </p:nvSpPr>
        <p:spPr bwMode="auto">
          <a:xfrm>
            <a:off x="400050" y="434975"/>
            <a:ext cx="920750" cy="63094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b="1" dirty="0" smtClean="0">
                <a:solidFill>
                  <a:schemeClr val="bg1">
                    <a:lumMod val="85000"/>
                  </a:schemeClr>
                </a:solidFill>
                <a:latin typeface="Calibri" charset="0"/>
                <a:ea typeface="ＭＳ Ｐゴシック" charset="0"/>
                <a:cs typeface="ＭＳ Ｐゴシック" charset="0"/>
              </a:rPr>
              <a:t>НОВУС</a:t>
            </a:r>
            <a:endParaRPr lang="en-US"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1200" b="1" dirty="0" smtClean="0">
                <a:solidFill>
                  <a:schemeClr val="bg1">
                    <a:lumMod val="85000"/>
                  </a:schemeClr>
                </a:solidFill>
                <a:latin typeface="Calibri" charset="0"/>
                <a:ea typeface="ＭＳ Ｐゴシック" charset="0"/>
                <a:cs typeface="ＭＳ Ｐゴシック" charset="0"/>
              </a:rPr>
              <a:t>ПЕЧАЛБА</a:t>
            </a:r>
            <a:r>
              <a:rPr lang="en-US" sz="1400" b="1" dirty="0" smtClean="0">
                <a:solidFill>
                  <a:schemeClr val="bg1">
                    <a:lumMod val="85000"/>
                  </a:schemeClr>
                </a:solidFill>
                <a:latin typeface="Calibri" charset="0"/>
                <a:ea typeface="ＭＳ Ｐゴシック" charset="0"/>
                <a:cs typeface="ＭＳ Ｐゴシック" charset="0"/>
              </a:rPr>
              <a:t>/ </a:t>
            </a:r>
            <a:r>
              <a:rPr lang="bg-BG" b="1" dirty="0" smtClean="0">
                <a:solidFill>
                  <a:schemeClr val="bg1">
                    <a:lumMod val="85000"/>
                  </a:schemeClr>
                </a:solidFill>
                <a:latin typeface="Calibri" charset="0"/>
                <a:ea typeface="ＭＳ Ｐゴシック" charset="0"/>
                <a:cs typeface="ＭＳ Ｐゴシック" charset="0"/>
              </a:rPr>
              <a:t>БОНУС</a:t>
            </a:r>
            <a:endParaRPr lang="en-US" b="1" dirty="0">
              <a:solidFill>
                <a:schemeClr val="bg1">
                  <a:lumMod val="85000"/>
                </a:schemeClr>
              </a:solidFill>
              <a:latin typeface="Calibri" charset="0"/>
              <a:ea typeface="ＭＳ Ｐゴシック" charset="0"/>
              <a:cs typeface="ＭＳ Ｐゴシック" charset="0"/>
            </a:endParaRPr>
          </a:p>
        </p:txBody>
      </p:sp>
      <p:pic>
        <p:nvPicPr>
          <p:cNvPr id="88" name="Picture 1" descr="icon_person_443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238" y="368300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 descr="icon_person_124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31900" y="3116263"/>
            <a:ext cx="12223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5" descr="icon_person_751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6588" y="1978025"/>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6" descr="icon_person_753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0275" y="2543175"/>
            <a:ext cx="12239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7"/>
          <p:cNvSpPr txBox="1">
            <a:spLocks noChangeArrowheads="1"/>
          </p:cNvSpPr>
          <p:nvPr/>
        </p:nvSpPr>
        <p:spPr bwMode="auto">
          <a:xfrm>
            <a:off x="600075" y="393858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Н</a:t>
            </a:r>
            <a:r>
              <a:rPr lang="en-US" altLang="en-US" sz="1200" b="1" dirty="0" smtClean="0">
                <a:solidFill>
                  <a:srgbClr val="FFFFFF"/>
                </a:solidFill>
              </a:rPr>
              <a:t>/</a:t>
            </a:r>
            <a:r>
              <a:rPr lang="bg-BG" altLang="en-US" sz="1200" b="1" dirty="0" smtClean="0">
                <a:solidFill>
                  <a:srgbClr val="FFFFFF"/>
                </a:solidFill>
              </a:rPr>
              <a:t>К</a:t>
            </a:r>
            <a:endParaRPr lang="en-US" altLang="en-US" sz="1200" b="1" dirty="0">
              <a:solidFill>
                <a:srgbClr val="FFFFFF"/>
              </a:solidFill>
            </a:endParaRPr>
          </a:p>
        </p:txBody>
      </p:sp>
      <p:sp>
        <p:nvSpPr>
          <p:cNvPr id="95" name="TextBox 12"/>
          <p:cNvSpPr txBox="1">
            <a:spLocks noChangeArrowheads="1"/>
          </p:cNvSpPr>
          <p:nvPr/>
        </p:nvSpPr>
        <p:spPr bwMode="auto">
          <a:xfrm>
            <a:off x="555625" y="427196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15%</a:t>
            </a:r>
          </a:p>
        </p:txBody>
      </p:sp>
      <p:sp>
        <p:nvSpPr>
          <p:cNvPr id="100" name="TextBox 13"/>
          <p:cNvSpPr txBox="1">
            <a:spLocks noChangeArrowheads="1"/>
          </p:cNvSpPr>
          <p:nvPr/>
        </p:nvSpPr>
        <p:spPr bwMode="auto">
          <a:xfrm>
            <a:off x="1585913" y="337343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a:solidFill>
                  <a:srgbClr val="FFFFFF"/>
                </a:solidFill>
              </a:rPr>
              <a:t>А</a:t>
            </a:r>
            <a:r>
              <a:rPr lang="en-US" altLang="en-US" sz="1200" b="1" dirty="0" smtClean="0">
                <a:solidFill>
                  <a:srgbClr val="FFFFFF"/>
                </a:solidFill>
              </a:rPr>
              <a:t>/</a:t>
            </a:r>
            <a:r>
              <a:rPr lang="bg-BG" altLang="en-US" sz="1200" b="1" dirty="0" smtClean="0">
                <a:solidFill>
                  <a:srgbClr val="FFFFFF"/>
                </a:solidFill>
              </a:rPr>
              <a:t>С</a:t>
            </a:r>
            <a:endParaRPr lang="en-US" altLang="en-US" sz="1200" b="1" dirty="0">
              <a:solidFill>
                <a:srgbClr val="FFFFFF"/>
              </a:solidFill>
            </a:endParaRPr>
          </a:p>
        </p:txBody>
      </p:sp>
      <p:sp>
        <p:nvSpPr>
          <p:cNvPr id="101" name="TextBox 14"/>
          <p:cNvSpPr txBox="1">
            <a:spLocks noChangeArrowheads="1"/>
          </p:cNvSpPr>
          <p:nvPr/>
        </p:nvSpPr>
        <p:spPr bwMode="auto">
          <a:xfrm>
            <a:off x="1549400" y="370681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35%</a:t>
            </a:r>
          </a:p>
        </p:txBody>
      </p:sp>
      <p:sp>
        <p:nvSpPr>
          <p:cNvPr id="102" name="TextBox 15"/>
          <p:cNvSpPr txBox="1">
            <a:spLocks noChangeArrowheads="1"/>
          </p:cNvSpPr>
          <p:nvPr/>
        </p:nvSpPr>
        <p:spPr bwMode="auto">
          <a:xfrm>
            <a:off x="1506249" y="4130675"/>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103" name="TextBox 21"/>
          <p:cNvSpPr txBox="1">
            <a:spLocks noChangeArrowheads="1"/>
          </p:cNvSpPr>
          <p:nvPr/>
        </p:nvSpPr>
        <p:spPr bwMode="auto">
          <a:xfrm>
            <a:off x="2463511" y="3549650"/>
            <a:ext cx="703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104" name="TextBox 22"/>
          <p:cNvSpPr txBox="1">
            <a:spLocks noChangeArrowheads="1"/>
          </p:cNvSpPr>
          <p:nvPr/>
        </p:nvSpPr>
        <p:spPr bwMode="auto">
          <a:xfrm>
            <a:off x="3449349" y="2998788"/>
            <a:ext cx="704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75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105" name="TextBox 24"/>
          <p:cNvSpPr txBox="1">
            <a:spLocks noChangeArrowheads="1"/>
          </p:cNvSpPr>
          <p:nvPr/>
        </p:nvSpPr>
        <p:spPr bwMode="auto">
          <a:xfrm>
            <a:off x="2565400" y="2805113"/>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С</a:t>
            </a:r>
            <a:endParaRPr lang="en-US" altLang="en-US" sz="1200" b="1" dirty="0">
              <a:solidFill>
                <a:srgbClr val="FFFFFF"/>
              </a:solidFill>
            </a:endParaRPr>
          </a:p>
        </p:txBody>
      </p:sp>
      <p:sp>
        <p:nvSpPr>
          <p:cNvPr id="111" name="TextBox 25"/>
          <p:cNvSpPr txBox="1">
            <a:spLocks noChangeArrowheads="1"/>
          </p:cNvSpPr>
          <p:nvPr/>
        </p:nvSpPr>
        <p:spPr bwMode="auto">
          <a:xfrm>
            <a:off x="2520950" y="3138488"/>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38%</a:t>
            </a:r>
          </a:p>
        </p:txBody>
      </p:sp>
      <p:sp>
        <p:nvSpPr>
          <p:cNvPr id="112" name="TextBox 26"/>
          <p:cNvSpPr txBox="1">
            <a:spLocks noChangeArrowheads="1"/>
          </p:cNvSpPr>
          <p:nvPr/>
        </p:nvSpPr>
        <p:spPr bwMode="auto">
          <a:xfrm>
            <a:off x="3536950" y="2232025"/>
            <a:ext cx="509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А</a:t>
            </a:r>
            <a:r>
              <a:rPr lang="en-US" altLang="en-US" sz="1200" b="1" dirty="0" smtClean="0">
                <a:solidFill>
                  <a:srgbClr val="FFFFFF"/>
                </a:solidFill>
              </a:rPr>
              <a:t>/</a:t>
            </a:r>
            <a:r>
              <a:rPr lang="bg-BG" altLang="en-US" sz="1200" b="1" dirty="0" smtClean="0">
                <a:solidFill>
                  <a:srgbClr val="FFFFFF"/>
                </a:solidFill>
              </a:rPr>
              <a:t>М</a:t>
            </a:r>
            <a:endParaRPr lang="en-US" altLang="en-US" sz="1200" b="1" dirty="0">
              <a:solidFill>
                <a:srgbClr val="FFFFFF"/>
              </a:solidFill>
            </a:endParaRPr>
          </a:p>
        </p:txBody>
      </p:sp>
      <p:sp>
        <p:nvSpPr>
          <p:cNvPr id="113" name="TextBox 27"/>
          <p:cNvSpPr txBox="1">
            <a:spLocks noChangeArrowheads="1"/>
          </p:cNvSpPr>
          <p:nvPr/>
        </p:nvSpPr>
        <p:spPr bwMode="auto">
          <a:xfrm>
            <a:off x="3492500" y="2566988"/>
            <a:ext cx="627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43%</a:t>
            </a:r>
          </a:p>
        </p:txBody>
      </p:sp>
      <p:sp>
        <p:nvSpPr>
          <p:cNvPr id="114" name="TextBox 113"/>
          <p:cNvSpPr txBox="1">
            <a:spLocks noChangeArrowheads="1"/>
          </p:cNvSpPr>
          <p:nvPr/>
        </p:nvSpPr>
        <p:spPr bwMode="auto">
          <a:xfrm>
            <a:off x="400050" y="3192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20%</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15" name="TextBox 114"/>
          <p:cNvSpPr txBox="1">
            <a:spLocks noChangeArrowheads="1"/>
          </p:cNvSpPr>
          <p:nvPr/>
        </p:nvSpPr>
        <p:spPr bwMode="auto">
          <a:xfrm>
            <a:off x="4000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16" name="TextBox 115"/>
          <p:cNvSpPr txBox="1">
            <a:spLocks noChangeArrowheads="1"/>
          </p:cNvSpPr>
          <p:nvPr/>
        </p:nvSpPr>
        <p:spPr bwMode="auto">
          <a:xfrm>
            <a:off x="4000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28%</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17" name="TextBox 116"/>
          <p:cNvSpPr txBox="1">
            <a:spLocks noChangeArrowheads="1"/>
          </p:cNvSpPr>
          <p:nvPr/>
        </p:nvSpPr>
        <p:spPr bwMode="auto">
          <a:xfrm>
            <a:off x="14287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3%</a:t>
            </a:r>
            <a:endParaRPr lang="en-US" sz="1400" b="1" dirty="0">
              <a:solidFill>
                <a:srgbClr val="ABA490"/>
              </a:solidFill>
              <a:latin typeface="Calibri" charset="0"/>
              <a:ea typeface="ＭＳ Ｐゴシック" charset="0"/>
              <a:cs typeface="ＭＳ Ｐゴシック" charset="0"/>
            </a:endParaRPr>
          </a:p>
        </p:txBody>
      </p:sp>
      <p:sp>
        <p:nvSpPr>
          <p:cNvPr id="118" name="TextBox 117"/>
          <p:cNvSpPr txBox="1">
            <a:spLocks noChangeArrowheads="1"/>
          </p:cNvSpPr>
          <p:nvPr/>
        </p:nvSpPr>
        <p:spPr bwMode="auto">
          <a:xfrm>
            <a:off x="14287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8%</a:t>
            </a:r>
            <a:endParaRPr lang="en-US" sz="1400" b="1" dirty="0">
              <a:solidFill>
                <a:srgbClr val="ABA490"/>
              </a:solidFill>
              <a:latin typeface="Calibri" charset="0"/>
              <a:ea typeface="ＭＳ Ｐゴシック" charset="0"/>
              <a:cs typeface="ＭＳ Ｐゴシック" charset="0"/>
            </a:endParaRPr>
          </a:p>
        </p:txBody>
      </p:sp>
      <p:sp>
        <p:nvSpPr>
          <p:cNvPr id="119" name="TextBox 118"/>
          <p:cNvSpPr txBox="1">
            <a:spLocks noChangeArrowheads="1"/>
          </p:cNvSpPr>
          <p:nvPr/>
        </p:nvSpPr>
        <p:spPr bwMode="auto">
          <a:xfrm>
            <a:off x="2398713"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120" name="Straight Arrow Connector 119"/>
          <p:cNvCxnSpPr/>
          <p:nvPr/>
        </p:nvCxnSpPr>
        <p:spPr>
          <a:xfrm>
            <a:off x="3090863" y="2211388"/>
            <a:ext cx="196850"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21" name="Straight Arrow Connector 120"/>
          <p:cNvCxnSpPr/>
          <p:nvPr/>
        </p:nvCxnSpPr>
        <p:spPr>
          <a:xfrm flipV="1">
            <a:off x="2120900" y="2767013"/>
            <a:ext cx="187325" cy="635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22" name="Straight Arrow Connector 121"/>
          <p:cNvCxnSpPr/>
          <p:nvPr/>
        </p:nvCxnSpPr>
        <p:spPr>
          <a:xfrm>
            <a:off x="1152525" y="3316288"/>
            <a:ext cx="17621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23" name="Straight Connector 122"/>
          <p:cNvCxnSpPr/>
          <p:nvPr/>
        </p:nvCxnSpPr>
        <p:spPr>
          <a:xfrm>
            <a:off x="2120900" y="22113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24" name="Straight Connector 123"/>
          <p:cNvCxnSpPr/>
          <p:nvPr/>
        </p:nvCxnSpPr>
        <p:spPr>
          <a:xfrm>
            <a:off x="1152525" y="22113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25" name="Straight Connector 124"/>
          <p:cNvCxnSpPr/>
          <p:nvPr/>
        </p:nvCxnSpPr>
        <p:spPr>
          <a:xfrm>
            <a:off x="1152525" y="2773363"/>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sp>
        <p:nvSpPr>
          <p:cNvPr id="92" name="Rectangle 91"/>
          <p:cNvSpPr/>
          <p:nvPr/>
        </p:nvSpPr>
        <p:spPr>
          <a:xfrm>
            <a:off x="3459163" y="3571875"/>
            <a:ext cx="3338512" cy="1571625"/>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6" name="Group 76"/>
          <p:cNvGrpSpPr>
            <a:grpSpLocks/>
          </p:cNvGrpSpPr>
          <p:nvPr/>
        </p:nvGrpSpPr>
        <p:grpSpPr bwMode="auto">
          <a:xfrm>
            <a:off x="3603625" y="3865563"/>
            <a:ext cx="3049588" cy="952500"/>
            <a:chOff x="3772291" y="3986587"/>
            <a:chExt cx="3049148" cy="952462"/>
          </a:xfrm>
        </p:grpSpPr>
        <p:grpSp>
          <p:nvGrpSpPr>
            <p:cNvPr id="97" name="Group 71"/>
            <p:cNvGrpSpPr>
              <a:grpSpLocks noChangeAspect="1"/>
            </p:cNvGrpSpPr>
            <p:nvPr/>
          </p:nvGrpSpPr>
          <p:grpSpPr bwMode="auto">
            <a:xfrm>
              <a:off x="4356052" y="3986587"/>
              <a:ext cx="722138" cy="625262"/>
              <a:chOff x="3363922" y="3505485"/>
              <a:chExt cx="1223117" cy="1059026"/>
            </a:xfrm>
          </p:grpSpPr>
          <p:pic>
            <p:nvPicPr>
              <p:cNvPr id="131" name="Picture 115" descr="icon_person_753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3922" y="3505485"/>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Box 116"/>
              <p:cNvSpPr txBox="1">
                <a:spLocks noChangeArrowheads="1"/>
              </p:cNvSpPr>
              <p:nvPr/>
            </p:nvSpPr>
            <p:spPr bwMode="auto">
              <a:xfrm>
                <a:off x="3564338" y="3723205"/>
                <a:ext cx="820316" cy="3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rgbClr val="FFFFFF"/>
                    </a:solidFill>
                  </a:rPr>
                  <a:t>С</a:t>
                </a:r>
                <a:endParaRPr lang="en-US" altLang="en-US" sz="800" b="1" dirty="0">
                  <a:solidFill>
                    <a:srgbClr val="FFFFFF"/>
                  </a:solidFill>
                </a:endParaRPr>
              </a:p>
            </p:txBody>
          </p:sp>
        </p:grpSp>
        <p:grpSp>
          <p:nvGrpSpPr>
            <p:cNvPr id="98" name="Group 72"/>
            <p:cNvGrpSpPr>
              <a:grpSpLocks noChangeAspect="1"/>
            </p:cNvGrpSpPr>
            <p:nvPr/>
          </p:nvGrpSpPr>
          <p:grpSpPr bwMode="auto">
            <a:xfrm>
              <a:off x="5519528" y="3986587"/>
              <a:ext cx="722138" cy="625262"/>
              <a:chOff x="4427541" y="3116662"/>
              <a:chExt cx="1223117" cy="1059026"/>
            </a:xfrm>
          </p:grpSpPr>
          <p:pic>
            <p:nvPicPr>
              <p:cNvPr id="129" name="Picture 118" descr="icon_person_751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7541" y="3116662"/>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Box 119"/>
              <p:cNvSpPr txBox="1">
                <a:spLocks noChangeArrowheads="1"/>
              </p:cNvSpPr>
              <p:nvPr/>
            </p:nvSpPr>
            <p:spPr bwMode="auto">
              <a:xfrm>
                <a:off x="4600364" y="3327018"/>
                <a:ext cx="884197" cy="40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800" b="1" dirty="0">
                    <a:solidFill>
                      <a:srgbClr val="FFFFFF"/>
                    </a:solidFill>
                  </a:rPr>
                  <a:t>A/M</a:t>
                </a:r>
              </a:p>
            </p:txBody>
          </p:sp>
        </p:grpSp>
        <p:grpSp>
          <p:nvGrpSpPr>
            <p:cNvPr id="99" name="Group 73"/>
            <p:cNvGrpSpPr>
              <a:grpSpLocks noChangeAspect="1"/>
            </p:cNvGrpSpPr>
            <p:nvPr/>
          </p:nvGrpSpPr>
          <p:grpSpPr bwMode="auto">
            <a:xfrm>
              <a:off x="6099301" y="4313787"/>
              <a:ext cx="722138" cy="625262"/>
              <a:chOff x="2328131" y="3833942"/>
              <a:chExt cx="1223117" cy="1059026"/>
            </a:xfrm>
          </p:grpSpPr>
          <p:pic>
            <p:nvPicPr>
              <p:cNvPr id="127" name="Picture 121" descr="icon_person_124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8131" y="3833942"/>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TextBox 122"/>
              <p:cNvSpPr txBox="1">
                <a:spLocks noChangeArrowheads="1"/>
              </p:cNvSpPr>
              <p:nvPr/>
            </p:nvSpPr>
            <p:spPr bwMode="auto">
              <a:xfrm>
                <a:off x="2596290" y="4031106"/>
                <a:ext cx="680767" cy="3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800" b="1" dirty="0" smtClean="0">
                    <a:solidFill>
                      <a:srgbClr val="FFFFFF"/>
                    </a:solidFill>
                  </a:rPr>
                  <a:t>A/</a:t>
                </a:r>
                <a:r>
                  <a:rPr lang="bg-BG" altLang="en-US" sz="800" b="1" dirty="0" smtClean="0">
                    <a:solidFill>
                      <a:srgbClr val="FFFFFF"/>
                    </a:solidFill>
                  </a:rPr>
                  <a:t>С</a:t>
                </a:r>
                <a:endParaRPr lang="en-US" altLang="en-US" sz="800" b="1" dirty="0">
                  <a:solidFill>
                    <a:srgbClr val="FFFFFF"/>
                  </a:solidFill>
                </a:endParaRPr>
              </a:p>
            </p:txBody>
          </p:sp>
        </p:grpSp>
        <p:grpSp>
          <p:nvGrpSpPr>
            <p:cNvPr id="106" name="Group 74"/>
            <p:cNvGrpSpPr>
              <a:grpSpLocks noChangeAspect="1"/>
            </p:cNvGrpSpPr>
            <p:nvPr/>
          </p:nvGrpSpPr>
          <p:grpSpPr bwMode="auto">
            <a:xfrm>
              <a:off x="3772291" y="4313787"/>
              <a:ext cx="722138" cy="625262"/>
              <a:chOff x="1779388" y="3893851"/>
              <a:chExt cx="1223117" cy="1059026"/>
            </a:xfrm>
          </p:grpSpPr>
          <p:pic>
            <p:nvPicPr>
              <p:cNvPr id="110" name="Picture 124" descr="icon_person_443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9388" y="3893851"/>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TextBox 125"/>
              <p:cNvSpPr txBox="1">
                <a:spLocks noChangeArrowheads="1"/>
              </p:cNvSpPr>
              <p:nvPr/>
            </p:nvSpPr>
            <p:spPr bwMode="auto">
              <a:xfrm>
                <a:off x="2027045" y="4088504"/>
                <a:ext cx="716434" cy="3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a:solidFill>
                      <a:srgbClr val="FFFFFF"/>
                    </a:solidFill>
                  </a:rPr>
                  <a:t>Н</a:t>
                </a:r>
                <a:r>
                  <a:rPr lang="en-US" altLang="en-US" sz="800" b="1" dirty="0" smtClean="0">
                    <a:solidFill>
                      <a:srgbClr val="FFFFFF"/>
                    </a:solidFill>
                  </a:rPr>
                  <a:t>/</a:t>
                </a:r>
                <a:r>
                  <a:rPr lang="bg-BG" altLang="en-US" sz="800" b="1" dirty="0" smtClean="0">
                    <a:solidFill>
                      <a:srgbClr val="FFFFFF"/>
                    </a:solidFill>
                  </a:rPr>
                  <a:t>К</a:t>
                </a:r>
                <a:endParaRPr lang="en-US" altLang="en-US" sz="800" b="1" dirty="0">
                  <a:solidFill>
                    <a:srgbClr val="FFFFFF"/>
                  </a:solidFill>
                </a:endParaRPr>
              </a:p>
            </p:txBody>
          </p:sp>
        </p:grpSp>
        <p:grpSp>
          <p:nvGrpSpPr>
            <p:cNvPr id="107" name="Group 75"/>
            <p:cNvGrpSpPr>
              <a:grpSpLocks/>
            </p:cNvGrpSpPr>
            <p:nvPr/>
          </p:nvGrpSpPr>
          <p:grpSpPr bwMode="auto">
            <a:xfrm>
              <a:off x="4940096" y="4313787"/>
              <a:ext cx="722138" cy="625256"/>
              <a:chOff x="4889328" y="3773529"/>
              <a:chExt cx="823673" cy="713171"/>
            </a:xfrm>
          </p:grpSpPr>
          <p:pic>
            <p:nvPicPr>
              <p:cNvPr id="108" name="Picture 70" descr="icon_person_520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127"/>
              <p:cNvSpPr txBox="1">
                <a:spLocks noChangeArrowheads="1"/>
              </p:cNvSpPr>
              <p:nvPr/>
            </p:nvSpPr>
            <p:spPr bwMode="auto">
              <a:xfrm>
                <a:off x="5025656" y="3933740"/>
                <a:ext cx="552418" cy="24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rgbClr val="FFFFFF"/>
                    </a:solidFill>
                  </a:rPr>
                  <a:t>ВИЕ</a:t>
                </a:r>
                <a:endParaRPr lang="en-US" altLang="en-US" sz="800" b="1" dirty="0">
                  <a:solidFill>
                    <a:srgbClr val="FFFFFF"/>
                  </a:solidFill>
                </a:endParaRPr>
              </a:p>
            </p:txBody>
          </p:sp>
        </p:grpSp>
      </p:grpSp>
      <p:sp>
        <p:nvSpPr>
          <p:cNvPr id="133" name="TextBox 132"/>
          <p:cNvSpPr txBox="1"/>
          <p:nvPr/>
        </p:nvSpPr>
        <p:spPr>
          <a:xfrm>
            <a:off x="4480860" y="3606658"/>
            <a:ext cx="1287533" cy="431657"/>
          </a:xfrm>
          <a:prstGeom prst="rect">
            <a:avLst/>
          </a:prstGeom>
          <a:noFill/>
        </p:spPr>
        <p:txBody>
          <a:bodyPr wrap="square">
            <a:spAutoFit/>
          </a:bodyPr>
          <a:lstStyle/>
          <a:p>
            <a:pPr algn="ctr">
              <a:lnSpc>
                <a:spcPct val="70000"/>
              </a:lnSpc>
              <a:defRPr/>
            </a:pPr>
            <a:r>
              <a:rPr lang="bg-BG" sz="1050" b="1" dirty="0">
                <a:solidFill>
                  <a:srgbClr val="FFFFFF"/>
                </a:solidFill>
                <a:latin typeface="Calibri" charset="0"/>
                <a:ea typeface="ＭＳ Ｐゴシック" charset="0"/>
                <a:cs typeface="ＭＳ Ｐゴシック" charset="0"/>
              </a:rPr>
              <a:t>КВАЛИФИЦИРАН</a:t>
            </a:r>
            <a:endParaRPr lang="en-US" sz="1050" b="1" dirty="0">
              <a:solidFill>
                <a:srgbClr val="FFFFFF"/>
              </a:solidFill>
              <a:latin typeface="Calibri" charset="0"/>
              <a:ea typeface="ＭＳ Ｐゴシック" charset="0"/>
              <a:cs typeface="ＭＳ Ｐゴシック" charset="0"/>
            </a:endParaRPr>
          </a:p>
          <a:p>
            <a:pPr algn="ctr">
              <a:lnSpc>
                <a:spcPct val="70000"/>
              </a:lnSpc>
              <a:defRPr/>
            </a:pPr>
            <a:r>
              <a:rPr lang="bg-BG" sz="1050" b="1" dirty="0">
                <a:solidFill>
                  <a:srgbClr val="FFFFFF"/>
                </a:solidFill>
                <a:latin typeface="Calibri" charset="0"/>
                <a:ea typeface="ＭＳ Ｐゴシック" charset="0"/>
                <a:cs typeface="ＭＳ Ｐゴシック" charset="0"/>
              </a:rPr>
              <a:t>ЗА </a:t>
            </a:r>
            <a:r>
              <a:rPr lang="bg-BG" sz="1050" b="1" dirty="0" smtClean="0">
                <a:solidFill>
                  <a:srgbClr val="FFFFFF"/>
                </a:solidFill>
                <a:latin typeface="Calibri" charset="0"/>
                <a:ea typeface="ＭＳ Ｐゴシック" charset="0"/>
                <a:cs typeface="ＭＳ Ｐゴシック" charset="0"/>
              </a:rPr>
              <a:t>ЛИДЕРСКИ БОНУС</a:t>
            </a:r>
            <a:endParaRPr lang="en-US" sz="1050" b="1" dirty="0">
              <a:solidFill>
                <a:srgbClr val="FFFFFF"/>
              </a:solidFill>
              <a:latin typeface="Calibri" charset="0"/>
              <a:ea typeface="ＭＳ Ｐゴシック" charset="0"/>
              <a:cs typeface="ＭＳ Ｐゴシック" charset="0"/>
            </a:endParaRPr>
          </a:p>
        </p:txBody>
      </p:sp>
      <p:sp>
        <p:nvSpPr>
          <p:cNvPr id="134" name="TextBox 132"/>
          <p:cNvSpPr txBox="1">
            <a:spLocks noChangeArrowheads="1"/>
          </p:cNvSpPr>
          <p:nvPr/>
        </p:nvSpPr>
        <p:spPr bwMode="auto">
          <a:xfrm>
            <a:off x="3714457" y="4855874"/>
            <a:ext cx="2833688"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en-US" altLang="en-US" sz="1200" b="1" dirty="0" smtClean="0">
                <a:solidFill>
                  <a:srgbClr val="FFFFFF"/>
                </a:solidFill>
              </a:rPr>
              <a:t>12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r>
              <a:rPr lang="en-US" altLang="en-US" sz="1200" b="1" dirty="0" smtClean="0">
                <a:solidFill>
                  <a:srgbClr val="FFFFFF"/>
                </a:solidFill>
              </a:rPr>
              <a:t>/</a:t>
            </a:r>
            <a:r>
              <a:rPr lang="bg-BG" altLang="en-US" sz="1200" b="1" dirty="0" smtClean="0">
                <a:solidFill>
                  <a:srgbClr val="FFFFFF"/>
                </a:solidFill>
              </a:rPr>
              <a:t>МЕСЕЦ </a:t>
            </a:r>
            <a:r>
              <a:rPr lang="en-US" altLang="en-US" sz="1200" b="1" dirty="0" smtClean="0">
                <a:solidFill>
                  <a:srgbClr val="FFFFFF"/>
                </a:solidFill>
              </a:rPr>
              <a:t>(</a:t>
            </a:r>
            <a:r>
              <a:rPr lang="bg-BG" altLang="en-US" sz="1200" b="1" dirty="0" smtClean="0">
                <a:solidFill>
                  <a:srgbClr val="FFFFFF"/>
                </a:solidFill>
              </a:rPr>
              <a:t>ВКЛ.</a:t>
            </a:r>
            <a:r>
              <a:rPr lang="en-US" altLang="en-US" sz="1200" b="1" dirty="0" smtClean="0">
                <a:solidFill>
                  <a:srgbClr val="FFFFFF"/>
                </a:solidFill>
              </a:rPr>
              <a:t> </a:t>
            </a:r>
            <a:r>
              <a:rPr lang="en-US" altLang="en-US" sz="1200" b="1" dirty="0">
                <a:solidFill>
                  <a:srgbClr val="FFFFFF"/>
                </a:solidFill>
              </a:rPr>
              <a:t>4 </a:t>
            </a:r>
            <a:r>
              <a:rPr lang="bg-BG" altLang="en-US" sz="1200" b="1" dirty="0" smtClean="0">
                <a:solidFill>
                  <a:srgbClr val="FFFFFF"/>
                </a:solidFill>
              </a:rPr>
              <a:t>ЗА АКТИВНОСТ</a:t>
            </a:r>
            <a:r>
              <a:rPr lang="en-US" altLang="en-US" sz="1200" b="1" dirty="0" smtClean="0">
                <a:solidFill>
                  <a:srgbClr val="FFFFFF"/>
                </a:solidFill>
              </a:rPr>
              <a:t>)</a:t>
            </a:r>
            <a:endParaRPr lang="en-US" altLang="en-US" sz="1200" b="1" dirty="0">
              <a:solidFill>
                <a:srgbClr val="FFFFFF"/>
              </a:solidFill>
            </a:endParaRPr>
          </a:p>
        </p:txBody>
      </p:sp>
    </p:spTree>
    <p:extLst>
      <p:ext uri="{BB962C8B-B14F-4D97-AF65-F5344CB8AC3E}">
        <p14:creationId xmlns:p14="http://schemas.microsoft.com/office/powerpoint/2010/main" val="2163535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ectangle 87"/>
          <p:cNvSpPr/>
          <p:nvPr/>
        </p:nvSpPr>
        <p:spPr>
          <a:xfrm>
            <a:off x="4572000" y="346075"/>
            <a:ext cx="4572000" cy="1695450"/>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572000" y="2189163"/>
            <a:ext cx="4572000" cy="2633662"/>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20" name="TextBox 5"/>
          <p:cNvSpPr txBox="1">
            <a:spLocks noChangeArrowheads="1"/>
          </p:cNvSpPr>
          <p:nvPr/>
        </p:nvSpPr>
        <p:spPr bwMode="auto">
          <a:xfrm>
            <a:off x="234950" y="538163"/>
            <a:ext cx="4135438"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en-US" altLang="en-US" sz="1700" b="1" dirty="0">
                <a:solidFill>
                  <a:srgbClr val="FFFFFF"/>
                </a:solidFill>
              </a:rPr>
              <a:t> </a:t>
            </a:r>
            <a:r>
              <a:rPr lang="bg-BG" altLang="en-US" sz="1700" b="1" dirty="0" smtClean="0">
                <a:solidFill>
                  <a:srgbClr val="FFFFFF"/>
                </a:solidFill>
              </a:rPr>
              <a:t>НАЙ-ГОЛЯМАТА ЧЕСТ ЗА СФБ</a:t>
            </a:r>
            <a:endParaRPr lang="en-US" altLang="en-US" sz="1700" b="1" dirty="0">
              <a:solidFill>
                <a:srgbClr val="FFFFFF"/>
              </a:solidFill>
            </a:endParaRPr>
          </a:p>
        </p:txBody>
      </p:sp>
      <p:sp>
        <p:nvSpPr>
          <p:cNvPr id="13321" name="TextBox 5"/>
          <p:cNvSpPr txBox="1">
            <a:spLocks noChangeArrowheads="1"/>
          </p:cNvSpPr>
          <p:nvPr/>
        </p:nvSpPr>
        <p:spPr bwMode="auto">
          <a:xfrm>
            <a:off x="284163" y="1074738"/>
            <a:ext cx="4135437" cy="156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None/>
            </a:pPr>
            <a:r>
              <a:rPr lang="bg-BG" altLang="en-US" sz="4200" b="1" dirty="0" smtClean="0">
                <a:solidFill>
                  <a:srgbClr val="FFFFFF"/>
                </a:solidFill>
              </a:rPr>
              <a:t>МЕНИДЖЪР</a:t>
            </a:r>
            <a:endParaRPr lang="en-US" altLang="en-US" sz="4200" b="1" dirty="0">
              <a:solidFill>
                <a:srgbClr val="FFFFFF"/>
              </a:solidFill>
            </a:endParaRPr>
          </a:p>
          <a:p>
            <a:pPr algn="ctr" eaLnBrk="1" hangingPunct="1">
              <a:lnSpc>
                <a:spcPct val="70000"/>
              </a:lnSpc>
              <a:spcBef>
                <a:spcPct val="0"/>
              </a:spcBef>
              <a:buFontTx/>
              <a:buNone/>
            </a:pPr>
            <a:r>
              <a:rPr lang="bg-BG" altLang="en-US" sz="9500" b="1" dirty="0" smtClean="0">
                <a:solidFill>
                  <a:srgbClr val="FFFFFF"/>
                </a:solidFill>
              </a:rPr>
              <a:t>ОРЕЛ</a:t>
            </a:r>
            <a:endParaRPr lang="en-US" altLang="en-US" sz="9500" b="1" dirty="0">
              <a:solidFill>
                <a:srgbClr val="FFFFFF"/>
              </a:solidFill>
            </a:endParaRPr>
          </a:p>
        </p:txBody>
      </p:sp>
      <p:pic>
        <p:nvPicPr>
          <p:cNvPr id="13322" name="Picture 3" descr="EM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139950"/>
            <a:ext cx="214947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3" name="Group 99"/>
          <p:cNvGrpSpPr>
            <a:grpSpLocks/>
          </p:cNvGrpSpPr>
          <p:nvPr/>
        </p:nvGrpSpPr>
        <p:grpSpPr bwMode="auto">
          <a:xfrm>
            <a:off x="5311775" y="2368550"/>
            <a:ext cx="3033713" cy="2289175"/>
            <a:chOff x="6154607" y="2967526"/>
            <a:chExt cx="2168223" cy="1636206"/>
          </a:xfrm>
        </p:grpSpPr>
        <p:grpSp>
          <p:nvGrpSpPr>
            <p:cNvPr id="13326" name="Group 100"/>
            <p:cNvGrpSpPr>
              <a:grpSpLocks/>
            </p:cNvGrpSpPr>
            <p:nvPr/>
          </p:nvGrpSpPr>
          <p:grpSpPr bwMode="auto">
            <a:xfrm>
              <a:off x="6922756" y="4051456"/>
              <a:ext cx="637850" cy="552276"/>
              <a:chOff x="4889328" y="3773529"/>
              <a:chExt cx="823673" cy="713171"/>
            </a:xfrm>
          </p:grpSpPr>
          <p:pic>
            <p:nvPicPr>
              <p:cNvPr id="13348" name="Picture 138" descr="icon_person_520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9" name="TextBox 139"/>
              <p:cNvSpPr txBox="1">
                <a:spLocks noChangeArrowheads="1"/>
              </p:cNvSpPr>
              <p:nvPr/>
            </p:nvSpPr>
            <p:spPr bwMode="auto">
              <a:xfrm>
                <a:off x="5026479" y="3944335"/>
                <a:ext cx="552418"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700" b="1" dirty="0" smtClean="0">
                    <a:solidFill>
                      <a:srgbClr val="FFFFFF"/>
                    </a:solidFill>
                  </a:rPr>
                  <a:t>ВИЕ</a:t>
                </a:r>
                <a:endParaRPr lang="en-US" altLang="en-US" sz="700" b="1" dirty="0">
                  <a:solidFill>
                    <a:srgbClr val="FFFFFF"/>
                  </a:solidFill>
                </a:endParaRPr>
              </a:p>
            </p:txBody>
          </p:sp>
        </p:grpSp>
        <p:grpSp>
          <p:nvGrpSpPr>
            <p:cNvPr id="13327" name="Group 101"/>
            <p:cNvGrpSpPr>
              <a:grpSpLocks/>
            </p:cNvGrpSpPr>
            <p:nvPr/>
          </p:nvGrpSpPr>
          <p:grpSpPr bwMode="auto">
            <a:xfrm>
              <a:off x="6697007" y="3893850"/>
              <a:ext cx="1085963" cy="312631"/>
              <a:chOff x="6789617" y="3860780"/>
              <a:chExt cx="1085963" cy="312631"/>
            </a:xfrm>
          </p:grpSpPr>
          <p:pic>
            <p:nvPicPr>
              <p:cNvPr id="13346" name="Picture 136" descr="icon_person_443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9617"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137" descr="icon_person_443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4511"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8" name="Group 102"/>
            <p:cNvGrpSpPr>
              <a:grpSpLocks/>
            </p:cNvGrpSpPr>
            <p:nvPr/>
          </p:nvGrpSpPr>
          <p:grpSpPr bwMode="auto">
            <a:xfrm>
              <a:off x="6514996" y="3587834"/>
              <a:ext cx="1444276" cy="312629"/>
              <a:chOff x="6514996" y="3521694"/>
              <a:chExt cx="1444276" cy="312629"/>
            </a:xfrm>
          </p:grpSpPr>
          <p:pic>
            <p:nvPicPr>
              <p:cNvPr id="13342" name="Picture 131"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4996"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Picture 133"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6065"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4" name="Picture 134"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7134"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5" name="Picture 135"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98203"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9" name="Group 103"/>
            <p:cNvGrpSpPr>
              <a:grpSpLocks/>
            </p:cNvGrpSpPr>
            <p:nvPr/>
          </p:nvGrpSpPr>
          <p:grpSpPr bwMode="auto">
            <a:xfrm>
              <a:off x="6334914" y="3278419"/>
              <a:ext cx="1805345" cy="312628"/>
              <a:chOff x="6334914" y="3212279"/>
              <a:chExt cx="1805345" cy="312628"/>
            </a:xfrm>
          </p:grpSpPr>
          <p:pic>
            <p:nvPicPr>
              <p:cNvPr id="13337" name="Picture 120"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34914"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123"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553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126"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57505"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Picture 128"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8121"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129"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7919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30" name="Group 104"/>
            <p:cNvGrpSpPr>
              <a:grpSpLocks/>
            </p:cNvGrpSpPr>
            <p:nvPr/>
          </p:nvGrpSpPr>
          <p:grpSpPr bwMode="auto">
            <a:xfrm>
              <a:off x="6154607" y="2967526"/>
              <a:ext cx="2168223" cy="312237"/>
              <a:chOff x="6154607" y="2808790"/>
              <a:chExt cx="2168223" cy="312237"/>
            </a:xfrm>
          </p:grpSpPr>
          <p:pic>
            <p:nvPicPr>
              <p:cNvPr id="13331" name="Picture 110"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54607"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111"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16581"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112"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77650"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113"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39624"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114"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00240"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117"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62214"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3324" name="TextBox 132"/>
          <p:cNvSpPr txBox="1">
            <a:spLocks noChangeArrowheads="1"/>
          </p:cNvSpPr>
          <p:nvPr/>
        </p:nvSpPr>
        <p:spPr bwMode="auto">
          <a:xfrm>
            <a:off x="4800601" y="4341813"/>
            <a:ext cx="12700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en-US" altLang="en-US" sz="1200" b="1" dirty="0" smtClean="0">
                <a:solidFill>
                  <a:srgbClr val="FFFFFF"/>
                </a:solidFill>
              </a:rPr>
              <a:t>720</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r>
              <a:rPr lang="en-US" altLang="en-US" sz="1200" b="1" dirty="0" smtClean="0">
                <a:solidFill>
                  <a:srgbClr val="FFFFFF"/>
                </a:solidFill>
              </a:rPr>
              <a:t> </a:t>
            </a:r>
            <a:r>
              <a:rPr lang="bg-BG" altLang="en-US" sz="1200" b="1" dirty="0" smtClean="0">
                <a:solidFill>
                  <a:srgbClr val="FFFFFF"/>
                </a:solidFill>
              </a:rPr>
              <a:t>ОБЩО</a:t>
            </a:r>
            <a:endParaRPr lang="en-US" altLang="en-US" sz="1200" b="1" dirty="0">
              <a:solidFill>
                <a:srgbClr val="FFFFFF"/>
              </a:solidFill>
            </a:endParaRPr>
          </a:p>
          <a:p>
            <a:pPr algn="ctr" eaLnBrk="1" hangingPunct="1">
              <a:lnSpc>
                <a:spcPct val="70000"/>
              </a:lnSpc>
              <a:spcBef>
                <a:spcPct val="0"/>
              </a:spcBef>
              <a:buFontTx/>
              <a:buNone/>
            </a:pPr>
            <a:r>
              <a:rPr lang="bg-BG" altLang="en-US" sz="1200" b="1" dirty="0" smtClean="0">
                <a:solidFill>
                  <a:srgbClr val="FFFFFF"/>
                </a:solidFill>
              </a:rPr>
              <a:t>ЗА ГОДИНАТА</a:t>
            </a:r>
            <a:endParaRPr lang="en-US" altLang="en-US" sz="1200" b="1" dirty="0">
              <a:solidFill>
                <a:srgbClr val="FFFFFF"/>
              </a:solidFill>
            </a:endParaRPr>
          </a:p>
        </p:txBody>
      </p:sp>
      <p:sp>
        <p:nvSpPr>
          <p:cNvPr id="13325" name="TextBox 132"/>
          <p:cNvSpPr txBox="1">
            <a:spLocks noChangeArrowheads="1"/>
          </p:cNvSpPr>
          <p:nvPr/>
        </p:nvSpPr>
        <p:spPr bwMode="auto">
          <a:xfrm>
            <a:off x="7667625" y="4341813"/>
            <a:ext cx="1258166"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200" b="1" dirty="0" smtClean="0">
                <a:solidFill>
                  <a:srgbClr val="FFFFFF"/>
                </a:solidFill>
              </a:rPr>
              <a:t>ВКЛЮЧИТЕЛНО </a:t>
            </a:r>
            <a:r>
              <a:rPr lang="en-US" altLang="en-US" sz="1200" b="1" dirty="0" smtClean="0">
                <a:solidFill>
                  <a:srgbClr val="FFFFFF"/>
                </a:solidFill>
              </a:rPr>
              <a:t>100</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 НОВИ</a:t>
            </a:r>
            <a:endParaRPr lang="en-US" altLang="en-US" sz="1200" b="1" dirty="0">
              <a:solidFill>
                <a:srgbClr val="FFFFFF"/>
              </a:solidFill>
            </a:endParaRPr>
          </a:p>
        </p:txBody>
      </p:sp>
      <p:grpSp>
        <p:nvGrpSpPr>
          <p:cNvPr id="54" name="Group 76"/>
          <p:cNvGrpSpPr>
            <a:grpSpLocks/>
          </p:cNvGrpSpPr>
          <p:nvPr/>
        </p:nvGrpSpPr>
        <p:grpSpPr bwMode="auto">
          <a:xfrm>
            <a:off x="5212082" y="666122"/>
            <a:ext cx="3049588" cy="952500"/>
            <a:chOff x="3772291" y="3986587"/>
            <a:chExt cx="3049148" cy="952462"/>
          </a:xfrm>
        </p:grpSpPr>
        <p:grpSp>
          <p:nvGrpSpPr>
            <p:cNvPr id="55" name="Group 71"/>
            <p:cNvGrpSpPr>
              <a:grpSpLocks noChangeAspect="1"/>
            </p:cNvGrpSpPr>
            <p:nvPr/>
          </p:nvGrpSpPr>
          <p:grpSpPr bwMode="auto">
            <a:xfrm>
              <a:off x="4356052" y="3986587"/>
              <a:ext cx="722138" cy="625262"/>
              <a:chOff x="3363922" y="3505485"/>
              <a:chExt cx="1223117" cy="1059026"/>
            </a:xfrm>
          </p:grpSpPr>
          <p:pic>
            <p:nvPicPr>
              <p:cNvPr id="68" name="Picture 115"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63922" y="3505485"/>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116"/>
              <p:cNvSpPr txBox="1">
                <a:spLocks noChangeArrowheads="1"/>
              </p:cNvSpPr>
              <p:nvPr/>
            </p:nvSpPr>
            <p:spPr bwMode="auto">
              <a:xfrm>
                <a:off x="3564338" y="3723205"/>
                <a:ext cx="820316" cy="3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rgbClr val="FFFFFF"/>
                    </a:solidFill>
                  </a:rPr>
                  <a:t>С</a:t>
                </a:r>
                <a:endParaRPr lang="en-US" altLang="en-US" sz="800" b="1" dirty="0">
                  <a:solidFill>
                    <a:srgbClr val="FFFFFF"/>
                  </a:solidFill>
                </a:endParaRPr>
              </a:p>
            </p:txBody>
          </p:sp>
        </p:grpSp>
        <p:grpSp>
          <p:nvGrpSpPr>
            <p:cNvPr id="56" name="Group 72"/>
            <p:cNvGrpSpPr>
              <a:grpSpLocks noChangeAspect="1"/>
            </p:cNvGrpSpPr>
            <p:nvPr/>
          </p:nvGrpSpPr>
          <p:grpSpPr bwMode="auto">
            <a:xfrm>
              <a:off x="5519528" y="3986587"/>
              <a:ext cx="722138" cy="625262"/>
              <a:chOff x="4427541" y="3116662"/>
              <a:chExt cx="1223117" cy="1059026"/>
            </a:xfrm>
          </p:grpSpPr>
          <p:pic>
            <p:nvPicPr>
              <p:cNvPr id="66" name="Picture 118"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27541" y="3116662"/>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19"/>
              <p:cNvSpPr txBox="1">
                <a:spLocks noChangeArrowheads="1"/>
              </p:cNvSpPr>
              <p:nvPr/>
            </p:nvSpPr>
            <p:spPr bwMode="auto">
              <a:xfrm>
                <a:off x="4600364" y="3327018"/>
                <a:ext cx="884197" cy="40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800" b="1" dirty="0">
                    <a:solidFill>
                      <a:srgbClr val="FFFFFF"/>
                    </a:solidFill>
                  </a:rPr>
                  <a:t>A/M</a:t>
                </a:r>
              </a:p>
            </p:txBody>
          </p:sp>
        </p:grpSp>
        <p:grpSp>
          <p:nvGrpSpPr>
            <p:cNvPr id="57" name="Group 73"/>
            <p:cNvGrpSpPr>
              <a:grpSpLocks noChangeAspect="1"/>
            </p:cNvGrpSpPr>
            <p:nvPr/>
          </p:nvGrpSpPr>
          <p:grpSpPr bwMode="auto">
            <a:xfrm>
              <a:off x="6099301" y="4313787"/>
              <a:ext cx="722138" cy="625262"/>
              <a:chOff x="2328131" y="3833942"/>
              <a:chExt cx="1223117" cy="1059026"/>
            </a:xfrm>
          </p:grpSpPr>
          <p:pic>
            <p:nvPicPr>
              <p:cNvPr id="64" name="Picture 121"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8131" y="3833942"/>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22"/>
              <p:cNvSpPr txBox="1">
                <a:spLocks noChangeArrowheads="1"/>
              </p:cNvSpPr>
              <p:nvPr/>
            </p:nvSpPr>
            <p:spPr bwMode="auto">
              <a:xfrm>
                <a:off x="2596290" y="4031106"/>
                <a:ext cx="680767" cy="3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800" b="1" dirty="0" smtClean="0">
                    <a:solidFill>
                      <a:srgbClr val="FFFFFF"/>
                    </a:solidFill>
                  </a:rPr>
                  <a:t>A/</a:t>
                </a:r>
                <a:r>
                  <a:rPr lang="bg-BG" altLang="en-US" sz="800" b="1" dirty="0" smtClean="0">
                    <a:solidFill>
                      <a:srgbClr val="FFFFFF"/>
                    </a:solidFill>
                  </a:rPr>
                  <a:t>С</a:t>
                </a:r>
                <a:endParaRPr lang="en-US" altLang="en-US" sz="800" b="1" dirty="0">
                  <a:solidFill>
                    <a:srgbClr val="FFFFFF"/>
                  </a:solidFill>
                </a:endParaRPr>
              </a:p>
            </p:txBody>
          </p:sp>
        </p:grpSp>
        <p:grpSp>
          <p:nvGrpSpPr>
            <p:cNvPr id="58" name="Group 74"/>
            <p:cNvGrpSpPr>
              <a:grpSpLocks noChangeAspect="1"/>
            </p:cNvGrpSpPr>
            <p:nvPr/>
          </p:nvGrpSpPr>
          <p:grpSpPr bwMode="auto">
            <a:xfrm>
              <a:off x="3772291" y="4313787"/>
              <a:ext cx="722138" cy="625262"/>
              <a:chOff x="1779388" y="3893851"/>
              <a:chExt cx="1223117" cy="1059026"/>
            </a:xfrm>
          </p:grpSpPr>
          <p:pic>
            <p:nvPicPr>
              <p:cNvPr id="62" name="Picture 124" descr="icon_person_443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9388" y="3893851"/>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p:cNvSpPr txBox="1">
                <a:spLocks noChangeArrowheads="1"/>
              </p:cNvSpPr>
              <p:nvPr/>
            </p:nvSpPr>
            <p:spPr bwMode="auto">
              <a:xfrm>
                <a:off x="2027045" y="4088504"/>
                <a:ext cx="716434" cy="36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a:solidFill>
                      <a:srgbClr val="FFFFFF"/>
                    </a:solidFill>
                  </a:rPr>
                  <a:t>Н</a:t>
                </a:r>
                <a:r>
                  <a:rPr lang="en-US" altLang="en-US" sz="800" b="1" dirty="0" smtClean="0">
                    <a:solidFill>
                      <a:srgbClr val="FFFFFF"/>
                    </a:solidFill>
                  </a:rPr>
                  <a:t>/</a:t>
                </a:r>
                <a:r>
                  <a:rPr lang="bg-BG" altLang="en-US" sz="800" b="1" dirty="0" smtClean="0">
                    <a:solidFill>
                      <a:srgbClr val="FFFFFF"/>
                    </a:solidFill>
                  </a:rPr>
                  <a:t>К</a:t>
                </a:r>
                <a:endParaRPr lang="en-US" altLang="en-US" sz="800" b="1" dirty="0">
                  <a:solidFill>
                    <a:srgbClr val="FFFFFF"/>
                  </a:solidFill>
                </a:endParaRPr>
              </a:p>
            </p:txBody>
          </p:sp>
        </p:grpSp>
        <p:grpSp>
          <p:nvGrpSpPr>
            <p:cNvPr id="59" name="Group 75"/>
            <p:cNvGrpSpPr>
              <a:grpSpLocks/>
            </p:cNvGrpSpPr>
            <p:nvPr/>
          </p:nvGrpSpPr>
          <p:grpSpPr bwMode="auto">
            <a:xfrm>
              <a:off x="4940096" y="4313787"/>
              <a:ext cx="722138" cy="625256"/>
              <a:chOff x="4889328" y="3773529"/>
              <a:chExt cx="823673" cy="713171"/>
            </a:xfrm>
          </p:grpSpPr>
          <p:pic>
            <p:nvPicPr>
              <p:cNvPr id="60" name="Picture 70" descr="icon_person_520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127"/>
              <p:cNvSpPr txBox="1">
                <a:spLocks noChangeArrowheads="1"/>
              </p:cNvSpPr>
              <p:nvPr/>
            </p:nvSpPr>
            <p:spPr bwMode="auto">
              <a:xfrm>
                <a:off x="5025656" y="3933740"/>
                <a:ext cx="552418" cy="24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rgbClr val="FFFFFF"/>
                    </a:solidFill>
                  </a:rPr>
                  <a:t>ВИЕ</a:t>
                </a:r>
                <a:endParaRPr lang="en-US" altLang="en-US" sz="800" b="1" dirty="0">
                  <a:solidFill>
                    <a:srgbClr val="FFFFFF"/>
                  </a:solidFill>
                </a:endParaRPr>
              </a:p>
            </p:txBody>
          </p:sp>
        </p:grpSp>
      </p:grpSp>
      <p:sp>
        <p:nvSpPr>
          <p:cNvPr id="70" name="TextBox 69"/>
          <p:cNvSpPr txBox="1"/>
          <p:nvPr/>
        </p:nvSpPr>
        <p:spPr>
          <a:xfrm>
            <a:off x="6089317" y="407217"/>
            <a:ext cx="1287533" cy="431657"/>
          </a:xfrm>
          <a:prstGeom prst="rect">
            <a:avLst/>
          </a:prstGeom>
          <a:noFill/>
        </p:spPr>
        <p:txBody>
          <a:bodyPr wrap="square">
            <a:spAutoFit/>
          </a:bodyPr>
          <a:lstStyle/>
          <a:p>
            <a:pPr algn="ctr">
              <a:lnSpc>
                <a:spcPct val="70000"/>
              </a:lnSpc>
              <a:defRPr/>
            </a:pPr>
            <a:r>
              <a:rPr lang="bg-BG" sz="1050" b="1" dirty="0">
                <a:solidFill>
                  <a:srgbClr val="FFFFFF"/>
                </a:solidFill>
                <a:latin typeface="Calibri" charset="0"/>
                <a:ea typeface="ＭＳ Ｐゴシック" charset="0"/>
                <a:cs typeface="ＭＳ Ｐゴシック" charset="0"/>
              </a:rPr>
              <a:t>КВАЛИФИЦИРАН</a:t>
            </a:r>
            <a:endParaRPr lang="en-US" sz="1050" b="1" dirty="0">
              <a:solidFill>
                <a:srgbClr val="FFFFFF"/>
              </a:solidFill>
              <a:latin typeface="Calibri" charset="0"/>
              <a:ea typeface="ＭＳ Ｐゴシック" charset="0"/>
              <a:cs typeface="ＭＳ Ｐゴシック" charset="0"/>
            </a:endParaRPr>
          </a:p>
          <a:p>
            <a:pPr algn="ctr">
              <a:lnSpc>
                <a:spcPct val="70000"/>
              </a:lnSpc>
              <a:defRPr/>
            </a:pPr>
            <a:r>
              <a:rPr lang="bg-BG" sz="1050" b="1" dirty="0">
                <a:solidFill>
                  <a:srgbClr val="FFFFFF"/>
                </a:solidFill>
                <a:latin typeface="Calibri" charset="0"/>
                <a:ea typeface="ＭＳ Ｐゴシック" charset="0"/>
                <a:cs typeface="ＭＳ Ｐゴシック" charset="0"/>
              </a:rPr>
              <a:t>ЗА </a:t>
            </a:r>
            <a:r>
              <a:rPr lang="bg-BG" sz="1050" b="1" dirty="0" smtClean="0">
                <a:solidFill>
                  <a:srgbClr val="FFFFFF"/>
                </a:solidFill>
                <a:latin typeface="Calibri" charset="0"/>
                <a:ea typeface="ＭＳ Ｐゴシック" charset="0"/>
                <a:cs typeface="ＭＳ Ｐゴシック" charset="0"/>
              </a:rPr>
              <a:t>ЛИДЕРСКИ БОНУС</a:t>
            </a:r>
            <a:endParaRPr lang="en-US" sz="1050" b="1" dirty="0">
              <a:solidFill>
                <a:srgbClr val="FFFFFF"/>
              </a:solidFill>
              <a:latin typeface="Calibri" charset="0"/>
              <a:ea typeface="ＭＳ Ｐゴシック" charset="0"/>
              <a:cs typeface="ＭＳ Ｐゴシック" charset="0"/>
            </a:endParaRPr>
          </a:p>
        </p:txBody>
      </p:sp>
      <p:sp>
        <p:nvSpPr>
          <p:cNvPr id="71" name="TextBox 132"/>
          <p:cNvSpPr txBox="1">
            <a:spLocks noChangeArrowheads="1"/>
          </p:cNvSpPr>
          <p:nvPr/>
        </p:nvSpPr>
        <p:spPr bwMode="auto">
          <a:xfrm>
            <a:off x="5322914" y="1656433"/>
            <a:ext cx="2833688"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en-US" altLang="en-US" sz="1200" b="1" dirty="0" smtClean="0">
                <a:solidFill>
                  <a:srgbClr val="FFFFFF"/>
                </a:solidFill>
              </a:rPr>
              <a:t>12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r>
              <a:rPr lang="en-US" altLang="en-US" sz="1200" b="1" dirty="0" smtClean="0">
                <a:solidFill>
                  <a:srgbClr val="FFFFFF"/>
                </a:solidFill>
              </a:rPr>
              <a:t>/</a:t>
            </a:r>
            <a:r>
              <a:rPr lang="bg-BG" altLang="en-US" sz="1200" b="1" dirty="0" smtClean="0">
                <a:solidFill>
                  <a:srgbClr val="FFFFFF"/>
                </a:solidFill>
              </a:rPr>
              <a:t>МЕСЕЦ </a:t>
            </a:r>
            <a:r>
              <a:rPr lang="en-US" altLang="en-US" sz="1200" b="1" dirty="0" smtClean="0">
                <a:solidFill>
                  <a:srgbClr val="FFFFFF"/>
                </a:solidFill>
              </a:rPr>
              <a:t>(</a:t>
            </a:r>
            <a:r>
              <a:rPr lang="bg-BG" altLang="en-US" sz="1200" b="1" dirty="0" smtClean="0">
                <a:solidFill>
                  <a:srgbClr val="FFFFFF"/>
                </a:solidFill>
              </a:rPr>
              <a:t>ВКЛ.</a:t>
            </a:r>
            <a:r>
              <a:rPr lang="en-US" altLang="en-US" sz="1200" b="1" dirty="0" smtClean="0">
                <a:solidFill>
                  <a:srgbClr val="FFFFFF"/>
                </a:solidFill>
              </a:rPr>
              <a:t> </a:t>
            </a:r>
            <a:r>
              <a:rPr lang="en-US" altLang="en-US" sz="1200" b="1" dirty="0">
                <a:solidFill>
                  <a:srgbClr val="FFFFFF"/>
                </a:solidFill>
              </a:rPr>
              <a:t>4 </a:t>
            </a:r>
            <a:r>
              <a:rPr lang="bg-BG" altLang="en-US" sz="1200" b="1" dirty="0" smtClean="0">
                <a:solidFill>
                  <a:srgbClr val="FFFFFF"/>
                </a:solidFill>
              </a:rPr>
              <a:t>ЗА АКТИВНОСТ</a:t>
            </a:r>
            <a:r>
              <a:rPr lang="en-US" altLang="en-US" sz="1200" b="1" dirty="0" smtClean="0">
                <a:solidFill>
                  <a:srgbClr val="FFFFFF"/>
                </a:solidFill>
              </a:rPr>
              <a:t>)</a:t>
            </a:r>
            <a:endParaRPr lang="en-US" altLang="en-US" sz="1200" b="1"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
          <p:cNvSpPr txBox="1">
            <a:spLocks noChangeArrowheads="1"/>
          </p:cNvSpPr>
          <p:nvPr/>
        </p:nvSpPr>
        <p:spPr bwMode="auto">
          <a:xfrm>
            <a:off x="1133475" y="336550"/>
            <a:ext cx="6877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4000" b="1" spc="-150" dirty="0" smtClean="0">
                <a:solidFill>
                  <a:srgbClr val="FFFFFF"/>
                </a:solidFill>
                <a:latin typeface="+mn-lt"/>
                <a:ea typeface="Calibri"/>
                <a:cs typeface="Calibri"/>
              </a:rPr>
              <a:t>КАКЪВ Е ПОТЕНЦИАЛЪТ</a:t>
            </a:r>
            <a:r>
              <a:rPr lang="en-US" sz="4000" b="1" spc="-150" dirty="0" smtClean="0">
                <a:solidFill>
                  <a:srgbClr val="FFFFFF"/>
                </a:solidFill>
                <a:latin typeface="+mn-lt"/>
                <a:ea typeface="Calibri"/>
                <a:cs typeface="Calibri"/>
              </a:rPr>
              <a:t>?</a:t>
            </a:r>
            <a:endParaRPr lang="en-US" sz="4400" b="1" spc="-150" dirty="0" smtClean="0">
              <a:solidFill>
                <a:srgbClr val="FFFFFF"/>
              </a:solidFill>
              <a:latin typeface="+mn-lt"/>
              <a:ea typeface="Calibri"/>
              <a:cs typeface="Calibri"/>
            </a:endParaRPr>
          </a:p>
        </p:txBody>
      </p:sp>
      <p:sp>
        <p:nvSpPr>
          <p:cNvPr id="4" name="TextBox 8"/>
          <p:cNvSpPr txBox="1">
            <a:spLocks noChangeArrowheads="1"/>
          </p:cNvSpPr>
          <p:nvPr/>
        </p:nvSpPr>
        <p:spPr bwMode="auto">
          <a:xfrm>
            <a:off x="1076325" y="921999"/>
            <a:ext cx="6989331" cy="77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3300" b="1" spc="-150" dirty="0" smtClean="0">
                <a:solidFill>
                  <a:srgbClr val="FFFFFF"/>
                </a:solidFill>
                <a:latin typeface="+mn-lt"/>
                <a:ea typeface="Calibri"/>
                <a:cs typeface="Calibri"/>
              </a:rPr>
              <a:t>СПОНСОРИРАЙТЕ</a:t>
            </a:r>
            <a:r>
              <a:rPr lang="en-US" sz="3300" b="1" spc="-150" dirty="0" smtClean="0">
                <a:solidFill>
                  <a:srgbClr val="FFFFFF"/>
                </a:solidFill>
                <a:latin typeface="+mn-lt"/>
                <a:ea typeface="Calibri"/>
                <a:cs typeface="Calibri"/>
              </a:rPr>
              <a:t> </a:t>
            </a:r>
            <a:r>
              <a:rPr lang="bg-BG" sz="3300" b="1" spc="-150" dirty="0" smtClean="0">
                <a:solidFill>
                  <a:srgbClr val="FFFFFF"/>
                </a:solidFill>
                <a:latin typeface="+mn-lt"/>
                <a:ea typeface="Calibri"/>
                <a:cs typeface="Calibri"/>
              </a:rPr>
              <a:t>МЕНИДЖЪРИ С ПО</a:t>
            </a:r>
            <a:br>
              <a:rPr lang="bg-BG" sz="3300" b="1" spc="-150" dirty="0" smtClean="0">
                <a:solidFill>
                  <a:srgbClr val="FFFFFF"/>
                </a:solidFill>
                <a:latin typeface="+mn-lt"/>
                <a:ea typeface="Calibri"/>
                <a:cs typeface="Calibri"/>
              </a:rPr>
            </a:br>
            <a:r>
              <a:rPr lang="en-US" sz="3000" b="1" spc="-150" dirty="0" smtClean="0">
                <a:solidFill>
                  <a:srgbClr val="FFFFFF"/>
                </a:solidFill>
                <a:ea typeface="Calibri"/>
                <a:cs typeface="Calibri"/>
              </a:rPr>
              <a:t>60</a:t>
            </a:r>
            <a:r>
              <a:rPr lang="bg-BG" sz="3000" b="1" spc="-150" dirty="0" smtClean="0">
                <a:solidFill>
                  <a:srgbClr val="FFFFFF"/>
                </a:solidFill>
                <a:ea typeface="Calibri"/>
                <a:cs typeface="Calibri"/>
              </a:rPr>
              <a:t> </a:t>
            </a:r>
            <a:r>
              <a:rPr lang="bg-BG" sz="3000" b="1" spc="-150" dirty="0" err="1">
                <a:solidFill>
                  <a:srgbClr val="FFFFFF"/>
                </a:solidFill>
                <a:ea typeface="Calibri"/>
                <a:cs typeface="Calibri"/>
              </a:rPr>
              <a:t>б.т</a:t>
            </a:r>
            <a:r>
              <a:rPr lang="bg-BG" sz="3000" b="1" spc="-150" dirty="0">
                <a:solidFill>
                  <a:srgbClr val="FFFFFF"/>
                </a:solidFill>
                <a:ea typeface="Calibri"/>
                <a:cs typeface="Calibri"/>
              </a:rPr>
              <a:t>. </a:t>
            </a:r>
            <a:r>
              <a:rPr lang="bg-BG" sz="3000" b="1" spc="-150" dirty="0" smtClean="0">
                <a:solidFill>
                  <a:srgbClr val="FFFFFF"/>
                </a:solidFill>
                <a:latin typeface="+mn-lt"/>
                <a:ea typeface="Calibri"/>
                <a:cs typeface="Calibri"/>
              </a:rPr>
              <a:t>И ГИ НАУЧЕТЕ ДА ПРАВЯТ СЪЩОТО</a:t>
            </a:r>
            <a:endParaRPr lang="en-US" sz="3000" b="1" spc="-150" dirty="0" smtClean="0">
              <a:solidFill>
                <a:srgbClr val="FFFFFF"/>
              </a:solidFill>
              <a:latin typeface="+mn-lt"/>
              <a:ea typeface="Calibri"/>
              <a:cs typeface="Calibri"/>
            </a:endParaRPr>
          </a:p>
        </p:txBody>
      </p:sp>
      <p:sp>
        <p:nvSpPr>
          <p:cNvPr id="14341" name="TextBox 8"/>
          <p:cNvSpPr txBox="1">
            <a:spLocks noChangeArrowheads="1"/>
          </p:cNvSpPr>
          <p:nvPr/>
        </p:nvSpPr>
        <p:spPr bwMode="auto">
          <a:xfrm>
            <a:off x="3866428" y="2104318"/>
            <a:ext cx="286194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lnSpc>
                <a:spcPct val="130000"/>
              </a:lnSpc>
              <a:spcBef>
                <a:spcPct val="0"/>
              </a:spcBef>
              <a:buFontTx/>
              <a:buNone/>
            </a:pPr>
            <a:r>
              <a:rPr lang="bg-BG" altLang="en-US" sz="2000" dirty="0" smtClean="0">
                <a:solidFill>
                  <a:srgbClr val="FFFFFF"/>
                </a:solidFill>
              </a:rPr>
              <a:t>		х 4 </a:t>
            </a:r>
            <a:r>
              <a:rPr lang="bg-BG" altLang="en-US" sz="2000" dirty="0" err="1" smtClean="0">
                <a:solidFill>
                  <a:srgbClr val="FFFFFF"/>
                </a:solidFill>
              </a:rPr>
              <a:t>б.т</a:t>
            </a:r>
            <a:r>
              <a:rPr lang="bg-BG" altLang="en-US" sz="2000" dirty="0" smtClean="0">
                <a:solidFill>
                  <a:srgbClr val="FFFFFF"/>
                </a:solidFill>
              </a:rPr>
              <a:t>.	4 </a:t>
            </a:r>
            <a:r>
              <a:rPr lang="bg-BG" altLang="en-US" sz="2000" dirty="0" err="1" smtClean="0">
                <a:solidFill>
                  <a:srgbClr val="FFFFFF"/>
                </a:solidFill>
              </a:rPr>
              <a:t>б.т</a:t>
            </a:r>
            <a:r>
              <a:rPr lang="bg-BG" altLang="en-US" sz="2000" dirty="0" smtClean="0">
                <a:solidFill>
                  <a:srgbClr val="FFFFFF"/>
                </a:solidFill>
              </a:rPr>
              <a:t>.</a:t>
            </a:r>
          </a:p>
          <a:p>
            <a:pPr eaLnBrk="1" hangingPunct="1">
              <a:lnSpc>
                <a:spcPct val="130000"/>
              </a:lnSpc>
              <a:spcBef>
                <a:spcPct val="0"/>
              </a:spcBef>
              <a:buFontTx/>
              <a:buNone/>
            </a:pPr>
            <a:endParaRPr lang="bg-BG" altLang="en-US" sz="2000" dirty="0" smtClean="0">
              <a:solidFill>
                <a:srgbClr val="FFFFFF"/>
              </a:solidFill>
            </a:endParaRPr>
          </a:p>
          <a:p>
            <a:pPr eaLnBrk="1" hangingPunct="1">
              <a:lnSpc>
                <a:spcPct val="130000"/>
              </a:lnSpc>
              <a:spcBef>
                <a:spcPct val="0"/>
              </a:spcBef>
              <a:buNone/>
            </a:pPr>
            <a:r>
              <a:rPr lang="bg-BG" altLang="en-US" sz="2000" dirty="0" smtClean="0">
                <a:solidFill>
                  <a:srgbClr val="FFFFFF"/>
                </a:solidFill>
              </a:rPr>
              <a:t>5 СФБ	х </a:t>
            </a:r>
            <a:r>
              <a:rPr lang="bg-BG" altLang="en-US" sz="2000" dirty="0">
                <a:solidFill>
                  <a:srgbClr val="FFFFFF"/>
                </a:solidFill>
              </a:rPr>
              <a:t>4 </a:t>
            </a:r>
            <a:r>
              <a:rPr lang="bg-BG" altLang="en-US" sz="2000" dirty="0" err="1">
                <a:solidFill>
                  <a:srgbClr val="FFFFFF"/>
                </a:solidFill>
              </a:rPr>
              <a:t>б.т</a:t>
            </a:r>
            <a:r>
              <a:rPr lang="bg-BG" altLang="en-US" sz="2000" dirty="0">
                <a:solidFill>
                  <a:srgbClr val="FFFFFF"/>
                </a:solidFill>
              </a:rPr>
              <a:t>.	</a:t>
            </a:r>
            <a:r>
              <a:rPr lang="bg-BG" altLang="en-US" sz="2000" dirty="0" smtClean="0">
                <a:solidFill>
                  <a:srgbClr val="FFFFFF"/>
                </a:solidFill>
              </a:rPr>
              <a:t>20 </a:t>
            </a:r>
            <a:r>
              <a:rPr lang="bg-BG" altLang="en-US" sz="2000" dirty="0" err="1">
                <a:solidFill>
                  <a:srgbClr val="FFFFFF"/>
                </a:solidFill>
              </a:rPr>
              <a:t>б.т</a:t>
            </a:r>
            <a:r>
              <a:rPr lang="bg-BG" altLang="en-US" sz="2000" dirty="0">
                <a:solidFill>
                  <a:srgbClr val="FFFFFF"/>
                </a:solidFill>
              </a:rPr>
              <a:t>.</a:t>
            </a:r>
          </a:p>
          <a:p>
            <a:pPr eaLnBrk="1" hangingPunct="1">
              <a:lnSpc>
                <a:spcPct val="130000"/>
              </a:lnSpc>
              <a:spcBef>
                <a:spcPct val="0"/>
              </a:spcBef>
              <a:buNone/>
            </a:pPr>
            <a:endParaRPr lang="bg-BG" altLang="en-US" sz="1000" dirty="0" smtClean="0">
              <a:solidFill>
                <a:srgbClr val="FFFFFF"/>
              </a:solidFill>
            </a:endParaRPr>
          </a:p>
          <a:p>
            <a:pPr eaLnBrk="1" hangingPunct="1">
              <a:lnSpc>
                <a:spcPct val="130000"/>
              </a:lnSpc>
              <a:spcBef>
                <a:spcPct val="0"/>
              </a:spcBef>
              <a:buNone/>
            </a:pPr>
            <a:r>
              <a:rPr lang="bg-BG" altLang="en-US" sz="2000" dirty="0" smtClean="0">
                <a:solidFill>
                  <a:srgbClr val="FFFFFF"/>
                </a:solidFill>
              </a:rPr>
              <a:t>15 СФБ	х </a:t>
            </a:r>
            <a:r>
              <a:rPr lang="bg-BG" altLang="en-US" sz="2000" dirty="0">
                <a:solidFill>
                  <a:srgbClr val="FFFFFF"/>
                </a:solidFill>
              </a:rPr>
              <a:t>4 </a:t>
            </a:r>
            <a:r>
              <a:rPr lang="bg-BG" altLang="en-US" sz="2000" dirty="0" err="1">
                <a:solidFill>
                  <a:srgbClr val="FFFFFF"/>
                </a:solidFill>
              </a:rPr>
              <a:t>б.т</a:t>
            </a:r>
            <a:r>
              <a:rPr lang="bg-BG" altLang="en-US" sz="2000" dirty="0">
                <a:solidFill>
                  <a:srgbClr val="FFFFFF"/>
                </a:solidFill>
              </a:rPr>
              <a:t>.	</a:t>
            </a:r>
            <a:r>
              <a:rPr lang="bg-BG" altLang="en-US" sz="2000" dirty="0" smtClean="0">
                <a:solidFill>
                  <a:srgbClr val="FFFFFF"/>
                </a:solidFill>
              </a:rPr>
              <a:t>60 </a:t>
            </a:r>
            <a:r>
              <a:rPr lang="bg-BG" altLang="en-US" sz="2000" dirty="0" err="1">
                <a:solidFill>
                  <a:srgbClr val="FFFFFF"/>
                </a:solidFill>
              </a:rPr>
              <a:t>б.т</a:t>
            </a:r>
            <a:r>
              <a:rPr lang="bg-BG" altLang="en-US" sz="2000" dirty="0" smtClean="0">
                <a:solidFill>
                  <a:srgbClr val="FFFFFF"/>
                </a:solidFill>
              </a:rPr>
              <a:t>.</a:t>
            </a:r>
          </a:p>
          <a:p>
            <a:pPr eaLnBrk="1" hangingPunct="1">
              <a:lnSpc>
                <a:spcPct val="130000"/>
              </a:lnSpc>
              <a:spcBef>
                <a:spcPct val="0"/>
              </a:spcBef>
              <a:buNone/>
            </a:pPr>
            <a:endParaRPr lang="bg-BG" altLang="en-US" sz="1000" dirty="0" smtClean="0">
              <a:solidFill>
                <a:srgbClr val="FFFFFF"/>
              </a:solidFill>
            </a:endParaRPr>
          </a:p>
          <a:p>
            <a:pPr eaLnBrk="1" hangingPunct="1">
              <a:lnSpc>
                <a:spcPct val="130000"/>
              </a:lnSpc>
              <a:spcBef>
                <a:spcPct val="0"/>
              </a:spcBef>
              <a:buNone/>
            </a:pPr>
            <a:r>
              <a:rPr lang="bg-BG" altLang="en-US" sz="2000" dirty="0" smtClean="0">
                <a:solidFill>
                  <a:srgbClr val="FFFFFF"/>
                </a:solidFill>
              </a:rPr>
              <a:t>30 СФБ	х </a:t>
            </a:r>
            <a:r>
              <a:rPr lang="bg-BG" altLang="en-US" sz="2000" dirty="0">
                <a:solidFill>
                  <a:srgbClr val="FFFFFF"/>
                </a:solidFill>
              </a:rPr>
              <a:t>4 </a:t>
            </a:r>
            <a:r>
              <a:rPr lang="bg-BG" altLang="en-US" sz="2000" dirty="0" err="1">
                <a:solidFill>
                  <a:srgbClr val="FFFFFF"/>
                </a:solidFill>
              </a:rPr>
              <a:t>б.т</a:t>
            </a:r>
            <a:r>
              <a:rPr lang="bg-BG" altLang="en-US" sz="2000" dirty="0">
                <a:solidFill>
                  <a:srgbClr val="FFFFFF"/>
                </a:solidFill>
              </a:rPr>
              <a:t>.	</a:t>
            </a:r>
            <a:r>
              <a:rPr lang="bg-BG" altLang="en-US" sz="2000" dirty="0" smtClean="0">
                <a:solidFill>
                  <a:srgbClr val="FFFFFF"/>
                </a:solidFill>
              </a:rPr>
              <a:t>120 </a:t>
            </a:r>
            <a:r>
              <a:rPr lang="bg-BG" altLang="en-US" sz="2000" dirty="0" err="1">
                <a:solidFill>
                  <a:srgbClr val="FFFFFF"/>
                </a:solidFill>
              </a:rPr>
              <a:t>б.т</a:t>
            </a:r>
            <a:r>
              <a:rPr lang="bg-BG" altLang="en-US" sz="2000" dirty="0" smtClean="0">
                <a:solidFill>
                  <a:srgbClr val="FFFFFF"/>
                </a:solidFill>
              </a:rPr>
              <a:t>.</a:t>
            </a:r>
          </a:p>
          <a:p>
            <a:pPr eaLnBrk="1" hangingPunct="1">
              <a:lnSpc>
                <a:spcPct val="130000"/>
              </a:lnSpc>
              <a:spcBef>
                <a:spcPct val="0"/>
              </a:spcBef>
              <a:buNone/>
            </a:pPr>
            <a:r>
              <a:rPr lang="bg-BG" altLang="en-US" sz="2000" dirty="0">
                <a:solidFill>
                  <a:srgbClr val="FFFFFF"/>
                </a:solidFill>
              </a:rPr>
              <a:t>	</a:t>
            </a:r>
            <a:r>
              <a:rPr lang="bg-BG" altLang="en-US" sz="2000" dirty="0" smtClean="0">
                <a:solidFill>
                  <a:srgbClr val="FFFFFF"/>
                </a:solidFill>
              </a:rPr>
              <a:t>			204 </a:t>
            </a:r>
            <a:r>
              <a:rPr lang="bg-BG" altLang="en-US" sz="2000" dirty="0" err="1" smtClean="0">
                <a:solidFill>
                  <a:srgbClr val="FFFFFF"/>
                </a:solidFill>
              </a:rPr>
              <a:t>б.т</a:t>
            </a:r>
            <a:r>
              <a:rPr lang="bg-BG" altLang="en-US" sz="2000" dirty="0" smtClean="0">
                <a:solidFill>
                  <a:srgbClr val="FFFFFF"/>
                </a:solidFill>
              </a:rPr>
              <a:t>.</a:t>
            </a:r>
            <a:endParaRPr lang="bg-BG" altLang="en-US" sz="2000" dirty="0">
              <a:solidFill>
                <a:srgbClr val="FFFFFF"/>
              </a:solidFill>
            </a:endParaRPr>
          </a:p>
        </p:txBody>
      </p:sp>
      <p:pic>
        <p:nvPicPr>
          <p:cNvPr id="14343" name="Picture 1" descr="icon_person_5205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2006600"/>
            <a:ext cx="8445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84" name="TextBox 60"/>
          <p:cNvSpPr txBox="1">
            <a:spLocks noChangeArrowheads="1"/>
          </p:cNvSpPr>
          <p:nvPr/>
        </p:nvSpPr>
        <p:spPr bwMode="auto">
          <a:xfrm>
            <a:off x="2311400" y="2171700"/>
            <a:ext cx="508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chemeClr val="bg1"/>
                </a:solidFill>
              </a:rPr>
              <a:t>ВИЕ</a:t>
            </a:r>
            <a:endParaRPr lang="en-US" altLang="en-US" sz="800" b="1" dirty="0">
              <a:solidFill>
                <a:schemeClr val="bg1"/>
              </a:solidFill>
            </a:endParaRPr>
          </a:p>
        </p:txBody>
      </p:sp>
      <p:grpSp>
        <p:nvGrpSpPr>
          <p:cNvPr id="3" name="Group 2"/>
          <p:cNvGrpSpPr/>
          <p:nvPr/>
        </p:nvGrpSpPr>
        <p:grpSpPr>
          <a:xfrm>
            <a:off x="93519" y="2377209"/>
            <a:ext cx="3737119" cy="1007341"/>
            <a:chOff x="93519" y="2377209"/>
            <a:chExt cx="3737119" cy="1007341"/>
          </a:xfrm>
        </p:grpSpPr>
        <p:pic>
          <p:nvPicPr>
            <p:cNvPr id="14344" name="Picture 2" descr="icon_person_753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3338" y="2946400"/>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descr="icon_person_753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8163" y="2946400"/>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icon_person_753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2988" y="2946400"/>
              <a:ext cx="5064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7" descr="icon_person_753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946400"/>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0" descr="icon_person_753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4225" y="2946400"/>
              <a:ext cx="506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p:cNvCxnSpPr>
              <a:stCxn id="14344" idx="0"/>
            </p:cNvCxnSpPr>
            <p:nvPr/>
          </p:nvCxnSpPr>
          <p:spPr>
            <a:xfrm flipV="1">
              <a:off x="1555750" y="2555875"/>
              <a:ext cx="698500" cy="390525"/>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30" name="Straight Connector 29"/>
            <p:cNvCxnSpPr>
              <a:stCxn id="14350" idx="0"/>
              <a:endCxn id="14343" idx="2"/>
            </p:cNvCxnSpPr>
            <p:nvPr/>
          </p:nvCxnSpPr>
          <p:spPr>
            <a:xfrm flipH="1" flipV="1">
              <a:off x="2565400" y="2736850"/>
              <a:ext cx="1588" cy="20955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21504" name="Straight Connector 21503"/>
            <p:cNvCxnSpPr>
              <a:endCxn id="14356" idx="0"/>
            </p:cNvCxnSpPr>
            <p:nvPr/>
          </p:nvCxnSpPr>
          <p:spPr>
            <a:xfrm>
              <a:off x="2819400" y="2555875"/>
              <a:ext cx="757238" cy="390525"/>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21507" name="Straight Connector 21506"/>
            <p:cNvCxnSpPr>
              <a:endCxn id="14353" idx="0"/>
            </p:cNvCxnSpPr>
            <p:nvPr/>
          </p:nvCxnSpPr>
          <p:spPr>
            <a:xfrm>
              <a:off x="2709863" y="2679700"/>
              <a:ext cx="361950" cy="26670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21509" name="Straight Connector 21508"/>
            <p:cNvCxnSpPr>
              <a:endCxn id="14347" idx="0"/>
            </p:cNvCxnSpPr>
            <p:nvPr/>
          </p:nvCxnSpPr>
          <p:spPr>
            <a:xfrm flipH="1">
              <a:off x="2060575" y="2679700"/>
              <a:ext cx="363538" cy="26670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sp>
          <p:nvSpPr>
            <p:cNvPr id="14385" name="TextBox 114"/>
            <p:cNvSpPr txBox="1">
              <a:spLocks noChangeArrowheads="1"/>
            </p:cNvSpPr>
            <p:nvPr/>
          </p:nvSpPr>
          <p:spPr bwMode="auto">
            <a:xfrm>
              <a:off x="93519" y="2939184"/>
              <a:ext cx="12969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000" b="1" dirty="0" smtClean="0">
                  <a:solidFill>
                    <a:schemeClr val="bg1"/>
                  </a:solidFill>
                </a:rPr>
                <a:t>СПОНСОРИРАТЕ</a:t>
              </a:r>
              <a:br>
                <a:rPr lang="bg-BG" altLang="en-US" sz="1000" b="1" dirty="0" smtClean="0">
                  <a:solidFill>
                    <a:schemeClr val="bg1"/>
                  </a:solidFill>
                </a:rPr>
              </a:br>
              <a:r>
                <a:rPr lang="en-US" altLang="en-US" sz="1000" b="1" dirty="0" smtClean="0">
                  <a:solidFill>
                    <a:schemeClr val="bg1"/>
                  </a:solidFill>
                </a:rPr>
                <a:t>5</a:t>
              </a:r>
              <a:endParaRPr lang="en-US" altLang="en-US" sz="1000" b="1" dirty="0">
                <a:solidFill>
                  <a:schemeClr val="bg1"/>
                </a:solidFill>
              </a:endParaRPr>
            </a:p>
          </p:txBody>
        </p:sp>
        <p:cxnSp>
          <p:nvCxnSpPr>
            <p:cNvPr id="85" name="Straight Arrow Connector 84"/>
            <p:cNvCxnSpPr>
              <a:cxnSpLocks noChangeShapeType="1"/>
              <a:endCxn id="14385" idx="0"/>
            </p:cNvCxnSpPr>
            <p:nvPr/>
          </p:nvCxnSpPr>
          <p:spPr bwMode="auto">
            <a:xfrm flipH="1">
              <a:off x="742013" y="2377209"/>
              <a:ext cx="1412082" cy="561975"/>
            </a:xfrm>
            <a:prstGeom prst="straightConnector1">
              <a:avLst/>
            </a:prstGeom>
            <a:noFill/>
            <a:ln w="254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 name="Group 4"/>
          <p:cNvGrpSpPr/>
          <p:nvPr/>
        </p:nvGrpSpPr>
        <p:grpSpPr>
          <a:xfrm>
            <a:off x="160771" y="3332163"/>
            <a:ext cx="3669867" cy="673160"/>
            <a:chOff x="160771" y="3332163"/>
            <a:chExt cx="3669867" cy="673160"/>
          </a:xfrm>
        </p:grpSpPr>
        <p:pic>
          <p:nvPicPr>
            <p:cNvPr id="14346" name="Picture 7"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3338" y="3540125"/>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08163" y="3540125"/>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6"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2988" y="3540125"/>
              <a:ext cx="5064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9"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540125"/>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22"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3540125"/>
              <a:ext cx="506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Connector 40"/>
            <p:cNvCxnSpPr/>
            <p:nvPr/>
          </p:nvCxnSpPr>
          <p:spPr>
            <a:xfrm flipH="1" flipV="1">
              <a:off x="1555750" y="3332163"/>
              <a:ext cx="1588" cy="207962"/>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flipV="1">
              <a:off x="2060575" y="3332163"/>
              <a:ext cx="1588" cy="207962"/>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H="1" flipV="1">
              <a:off x="2568575" y="3332163"/>
              <a:ext cx="1588" cy="207962"/>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3081338" y="3332163"/>
              <a:ext cx="1587" cy="207962"/>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H="1" flipV="1">
              <a:off x="3589338" y="3332163"/>
              <a:ext cx="1587" cy="207962"/>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sp>
          <p:nvSpPr>
            <p:cNvPr id="14374" name="TextBox 21512"/>
            <p:cNvSpPr txBox="1">
              <a:spLocks noChangeArrowheads="1"/>
            </p:cNvSpPr>
            <p:nvPr/>
          </p:nvSpPr>
          <p:spPr bwMode="auto">
            <a:xfrm>
              <a:off x="1443038" y="3741738"/>
              <a:ext cx="2524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dirty="0">
                  <a:solidFill>
                    <a:schemeClr val="bg1"/>
                  </a:solidFill>
                </a:rPr>
                <a:t>3</a:t>
              </a:r>
            </a:p>
          </p:txBody>
        </p:sp>
        <p:sp>
          <p:nvSpPr>
            <p:cNvPr id="14375" name="TextBox 51"/>
            <p:cNvSpPr txBox="1">
              <a:spLocks noChangeArrowheads="1"/>
            </p:cNvSpPr>
            <p:nvPr/>
          </p:nvSpPr>
          <p:spPr bwMode="auto">
            <a:xfrm>
              <a:off x="1952625" y="3741738"/>
              <a:ext cx="2524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3</a:t>
              </a:r>
            </a:p>
          </p:txBody>
        </p:sp>
        <p:sp>
          <p:nvSpPr>
            <p:cNvPr id="14376" name="TextBox 52"/>
            <p:cNvSpPr txBox="1">
              <a:spLocks noChangeArrowheads="1"/>
            </p:cNvSpPr>
            <p:nvPr/>
          </p:nvSpPr>
          <p:spPr bwMode="auto">
            <a:xfrm>
              <a:off x="2455863" y="374173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3</a:t>
              </a:r>
            </a:p>
          </p:txBody>
        </p:sp>
        <p:sp>
          <p:nvSpPr>
            <p:cNvPr id="14377" name="TextBox 53"/>
            <p:cNvSpPr txBox="1">
              <a:spLocks noChangeArrowheads="1"/>
            </p:cNvSpPr>
            <p:nvPr/>
          </p:nvSpPr>
          <p:spPr bwMode="auto">
            <a:xfrm>
              <a:off x="2965450" y="374173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3</a:t>
              </a:r>
            </a:p>
          </p:txBody>
        </p:sp>
        <p:sp>
          <p:nvSpPr>
            <p:cNvPr id="14378" name="TextBox 54"/>
            <p:cNvSpPr txBox="1">
              <a:spLocks noChangeArrowheads="1"/>
            </p:cNvSpPr>
            <p:nvPr/>
          </p:nvSpPr>
          <p:spPr bwMode="auto">
            <a:xfrm>
              <a:off x="3471863" y="374173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3</a:t>
              </a:r>
            </a:p>
          </p:txBody>
        </p:sp>
        <p:sp>
          <p:nvSpPr>
            <p:cNvPr id="14386" name="TextBox 115"/>
            <p:cNvSpPr txBox="1">
              <a:spLocks noChangeArrowheads="1"/>
            </p:cNvSpPr>
            <p:nvPr/>
          </p:nvSpPr>
          <p:spPr bwMode="auto">
            <a:xfrm>
              <a:off x="160771" y="3605213"/>
              <a:ext cx="115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000" b="1" dirty="0" smtClean="0">
                  <a:solidFill>
                    <a:schemeClr val="bg1"/>
                  </a:solidFill>
                </a:rPr>
                <a:t>СПОНСОРИРАТ</a:t>
              </a:r>
              <a:br>
                <a:rPr lang="bg-BG" altLang="en-US" sz="1000" b="1" dirty="0" smtClean="0">
                  <a:solidFill>
                    <a:schemeClr val="bg1"/>
                  </a:solidFill>
                </a:rPr>
              </a:br>
              <a:r>
                <a:rPr lang="bg-BG" altLang="en-US" sz="1000" b="1" dirty="0" smtClean="0">
                  <a:solidFill>
                    <a:schemeClr val="bg1"/>
                  </a:solidFill>
                </a:rPr>
                <a:t>х </a:t>
              </a:r>
              <a:r>
                <a:rPr lang="en-US" altLang="en-US" sz="1000" b="1" dirty="0" smtClean="0">
                  <a:solidFill>
                    <a:schemeClr val="bg1"/>
                  </a:solidFill>
                </a:rPr>
                <a:t>3</a:t>
              </a:r>
              <a:endParaRPr lang="en-US" altLang="en-US" sz="1000" b="1" dirty="0">
                <a:solidFill>
                  <a:schemeClr val="bg1"/>
                </a:solidFill>
              </a:endParaRPr>
            </a:p>
          </p:txBody>
        </p:sp>
        <p:cxnSp>
          <p:nvCxnSpPr>
            <p:cNvPr id="87" name="Straight Arrow Connector 86"/>
            <p:cNvCxnSpPr>
              <a:cxnSpLocks noChangeShapeType="1"/>
            </p:cNvCxnSpPr>
            <p:nvPr/>
          </p:nvCxnSpPr>
          <p:spPr bwMode="auto">
            <a:xfrm>
              <a:off x="733425" y="3332163"/>
              <a:ext cx="0" cy="282575"/>
            </a:xfrm>
            <a:prstGeom prst="straightConnector1">
              <a:avLst/>
            </a:prstGeom>
            <a:noFill/>
            <a:ln w="254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7" name="Group 6"/>
          <p:cNvGrpSpPr/>
          <p:nvPr/>
        </p:nvGrpSpPr>
        <p:grpSpPr>
          <a:xfrm>
            <a:off x="160771" y="3978275"/>
            <a:ext cx="3669867" cy="638235"/>
            <a:chOff x="160771" y="3978275"/>
            <a:chExt cx="3669867" cy="638235"/>
          </a:xfrm>
        </p:grpSpPr>
        <p:pic>
          <p:nvPicPr>
            <p:cNvPr id="14345" name="Picture 6"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3338" y="4149725"/>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08163" y="4149725"/>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5"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2988" y="4149725"/>
              <a:ext cx="5064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8"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149725"/>
              <a:ext cx="5048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21"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24225" y="4149725"/>
              <a:ext cx="506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p:cNvCxnSpPr/>
            <p:nvPr/>
          </p:nvCxnSpPr>
          <p:spPr>
            <a:xfrm flipH="1" flipV="1">
              <a:off x="1555750" y="3978275"/>
              <a:ext cx="1588" cy="20955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flipV="1">
              <a:off x="2060575" y="3978275"/>
              <a:ext cx="1588" cy="20955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flipV="1">
              <a:off x="2568575" y="3978275"/>
              <a:ext cx="1588" cy="20955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H="1" flipV="1">
              <a:off x="3081338" y="3978275"/>
              <a:ext cx="1587" cy="20955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H="1" flipV="1">
              <a:off x="3589338" y="3978275"/>
              <a:ext cx="1587" cy="209550"/>
            </a:xfrm>
            <a:prstGeom prst="line">
              <a:avLst/>
            </a:prstGeom>
            <a:ln>
              <a:solidFill>
                <a:schemeClr val="bg1"/>
              </a:solidFill>
            </a:ln>
            <a:effectLst/>
          </p:spPr>
          <p:style>
            <a:lnRef idx="1">
              <a:schemeClr val="dk1"/>
            </a:lnRef>
            <a:fillRef idx="0">
              <a:schemeClr val="dk1"/>
            </a:fillRef>
            <a:effectRef idx="0">
              <a:schemeClr val="dk1"/>
            </a:effectRef>
            <a:fontRef idx="minor">
              <a:schemeClr val="tx1"/>
            </a:fontRef>
          </p:style>
        </p:cxnSp>
        <p:sp>
          <p:nvSpPr>
            <p:cNvPr id="14379" name="TextBox 55"/>
            <p:cNvSpPr txBox="1">
              <a:spLocks noChangeArrowheads="1"/>
            </p:cNvSpPr>
            <p:nvPr/>
          </p:nvSpPr>
          <p:spPr bwMode="auto">
            <a:xfrm>
              <a:off x="1443038" y="4346575"/>
              <a:ext cx="2524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dirty="0">
                  <a:solidFill>
                    <a:schemeClr val="bg1"/>
                  </a:solidFill>
                </a:rPr>
                <a:t>6</a:t>
              </a:r>
            </a:p>
          </p:txBody>
        </p:sp>
        <p:sp>
          <p:nvSpPr>
            <p:cNvPr id="14380" name="TextBox 56"/>
            <p:cNvSpPr txBox="1">
              <a:spLocks noChangeArrowheads="1"/>
            </p:cNvSpPr>
            <p:nvPr/>
          </p:nvSpPr>
          <p:spPr bwMode="auto">
            <a:xfrm>
              <a:off x="1952625" y="4346575"/>
              <a:ext cx="2524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dirty="0">
                  <a:solidFill>
                    <a:schemeClr val="bg1"/>
                  </a:solidFill>
                </a:rPr>
                <a:t>6</a:t>
              </a:r>
            </a:p>
          </p:txBody>
        </p:sp>
        <p:sp>
          <p:nvSpPr>
            <p:cNvPr id="14381" name="TextBox 57"/>
            <p:cNvSpPr txBox="1">
              <a:spLocks noChangeArrowheads="1"/>
            </p:cNvSpPr>
            <p:nvPr/>
          </p:nvSpPr>
          <p:spPr bwMode="auto">
            <a:xfrm>
              <a:off x="2455863" y="4346575"/>
              <a:ext cx="254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6</a:t>
              </a:r>
            </a:p>
          </p:txBody>
        </p:sp>
        <p:sp>
          <p:nvSpPr>
            <p:cNvPr id="14382" name="TextBox 58"/>
            <p:cNvSpPr txBox="1">
              <a:spLocks noChangeArrowheads="1"/>
            </p:cNvSpPr>
            <p:nvPr/>
          </p:nvSpPr>
          <p:spPr bwMode="auto">
            <a:xfrm>
              <a:off x="2965450" y="4346575"/>
              <a:ext cx="254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6</a:t>
              </a:r>
            </a:p>
          </p:txBody>
        </p:sp>
        <p:sp>
          <p:nvSpPr>
            <p:cNvPr id="14383" name="TextBox 59"/>
            <p:cNvSpPr txBox="1">
              <a:spLocks noChangeArrowheads="1"/>
            </p:cNvSpPr>
            <p:nvPr/>
          </p:nvSpPr>
          <p:spPr bwMode="auto">
            <a:xfrm>
              <a:off x="3471863" y="4346575"/>
              <a:ext cx="254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800" b="1">
                  <a:solidFill>
                    <a:schemeClr val="bg1"/>
                  </a:solidFill>
                </a:rPr>
                <a:t>6</a:t>
              </a:r>
            </a:p>
          </p:txBody>
        </p:sp>
        <p:sp>
          <p:nvSpPr>
            <p:cNvPr id="14387" name="TextBox 116"/>
            <p:cNvSpPr txBox="1">
              <a:spLocks noChangeArrowheads="1"/>
            </p:cNvSpPr>
            <p:nvPr/>
          </p:nvSpPr>
          <p:spPr bwMode="auto">
            <a:xfrm>
              <a:off x="160771" y="4216400"/>
              <a:ext cx="1152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000" b="1" dirty="0" smtClean="0">
                  <a:solidFill>
                    <a:schemeClr val="bg1"/>
                  </a:solidFill>
                </a:rPr>
                <a:t>СПОНСОРИРАТ</a:t>
              </a:r>
              <a:br>
                <a:rPr lang="bg-BG" altLang="en-US" sz="1000" b="1" dirty="0" smtClean="0">
                  <a:solidFill>
                    <a:schemeClr val="bg1"/>
                  </a:solidFill>
                </a:rPr>
              </a:br>
              <a:r>
                <a:rPr lang="bg-BG" altLang="en-US" sz="1000" b="1" dirty="0" smtClean="0">
                  <a:solidFill>
                    <a:schemeClr val="bg1"/>
                  </a:solidFill>
                </a:rPr>
                <a:t>х </a:t>
              </a:r>
              <a:r>
                <a:rPr lang="en-US" altLang="en-US" sz="1000" b="1" dirty="0" smtClean="0">
                  <a:solidFill>
                    <a:schemeClr val="bg1"/>
                  </a:solidFill>
                </a:rPr>
                <a:t>2</a:t>
              </a:r>
              <a:endParaRPr lang="en-US" altLang="en-US" sz="1000" b="1" dirty="0">
                <a:solidFill>
                  <a:schemeClr val="bg1"/>
                </a:solidFill>
              </a:endParaRPr>
            </a:p>
          </p:txBody>
        </p:sp>
        <p:cxnSp>
          <p:nvCxnSpPr>
            <p:cNvPr id="124" name="Straight Arrow Connector 123"/>
            <p:cNvCxnSpPr>
              <a:cxnSpLocks noChangeShapeType="1"/>
            </p:cNvCxnSpPr>
            <p:nvPr/>
          </p:nvCxnSpPr>
          <p:spPr bwMode="auto">
            <a:xfrm>
              <a:off x="733425" y="3978275"/>
              <a:ext cx="0" cy="284163"/>
            </a:xfrm>
            <a:prstGeom prst="straightConnector1">
              <a:avLst/>
            </a:prstGeom>
            <a:noFill/>
            <a:ln w="254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58" name="Group 1"/>
          <p:cNvGrpSpPr>
            <a:grpSpLocks/>
          </p:cNvGrpSpPr>
          <p:nvPr/>
        </p:nvGrpSpPr>
        <p:grpSpPr bwMode="auto">
          <a:xfrm>
            <a:off x="6698080" y="1852398"/>
            <a:ext cx="2192338" cy="1479766"/>
            <a:chOff x="5568950" y="1166813"/>
            <a:chExt cx="2192338" cy="1479766"/>
          </a:xfrm>
        </p:grpSpPr>
        <p:sp>
          <p:nvSpPr>
            <p:cNvPr id="59" name="Rectangle 58"/>
            <p:cNvSpPr/>
            <p:nvPr/>
          </p:nvSpPr>
          <p:spPr>
            <a:xfrm>
              <a:off x="5568950" y="1166813"/>
              <a:ext cx="2192338" cy="1479766"/>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0" name="Picture 145" descr="icon_person_443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18175" y="1593850"/>
              <a:ext cx="72231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oup 142"/>
            <p:cNvGrpSpPr>
              <a:grpSpLocks/>
            </p:cNvGrpSpPr>
            <p:nvPr/>
          </p:nvGrpSpPr>
          <p:grpSpPr bwMode="auto">
            <a:xfrm>
              <a:off x="5837114" y="1734063"/>
              <a:ext cx="1189169" cy="812283"/>
              <a:chOff x="4356960" y="3745152"/>
              <a:chExt cx="1356041" cy="926172"/>
            </a:xfrm>
          </p:grpSpPr>
          <p:pic>
            <p:nvPicPr>
              <p:cNvPr id="67" name="Picture 143" descr="icon_person_5205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9328" y="3958152"/>
                <a:ext cx="823673" cy="7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144"/>
              <p:cNvSpPr txBox="1">
                <a:spLocks noChangeArrowheads="1"/>
              </p:cNvSpPr>
              <p:nvPr/>
            </p:nvSpPr>
            <p:spPr bwMode="auto">
              <a:xfrm>
                <a:off x="5025655" y="4106290"/>
                <a:ext cx="552418" cy="24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smtClean="0">
                    <a:solidFill>
                      <a:srgbClr val="FFFFFF"/>
                    </a:solidFill>
                  </a:rPr>
                  <a:t>ВИЕ</a:t>
                </a:r>
                <a:endParaRPr lang="en-US" altLang="en-US" sz="800" b="1" dirty="0">
                  <a:solidFill>
                    <a:srgbClr val="FFFFFF"/>
                  </a:solidFill>
                </a:endParaRPr>
              </a:p>
            </p:txBody>
          </p:sp>
          <p:sp>
            <p:nvSpPr>
              <p:cNvPr id="69" name="TextBox 144"/>
              <p:cNvSpPr txBox="1">
                <a:spLocks noChangeArrowheads="1"/>
              </p:cNvSpPr>
              <p:nvPr/>
            </p:nvSpPr>
            <p:spPr bwMode="auto">
              <a:xfrm>
                <a:off x="4356960" y="3745152"/>
                <a:ext cx="552418" cy="21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600" b="1" dirty="0" smtClean="0">
                    <a:solidFill>
                      <a:srgbClr val="FFFFFF"/>
                    </a:solidFill>
                  </a:rPr>
                  <a:t>Клиент</a:t>
                </a:r>
                <a:endParaRPr lang="en-US" altLang="en-US" sz="600" b="1" dirty="0">
                  <a:solidFill>
                    <a:srgbClr val="FFFFFF"/>
                  </a:solidFill>
                </a:endParaRPr>
              </a:p>
            </p:txBody>
          </p:sp>
        </p:grpSp>
        <p:sp>
          <p:nvSpPr>
            <p:cNvPr id="62" name="TextBox 61"/>
            <p:cNvSpPr txBox="1"/>
            <p:nvPr/>
          </p:nvSpPr>
          <p:spPr>
            <a:xfrm>
              <a:off x="5941889" y="1246187"/>
              <a:ext cx="1423537" cy="480131"/>
            </a:xfrm>
            <a:prstGeom prst="rect">
              <a:avLst/>
            </a:prstGeom>
            <a:noFill/>
          </p:spPr>
          <p:txBody>
            <a:bodyPr wrap="square">
              <a:spAutoFit/>
            </a:bodyPr>
            <a:lstStyle/>
            <a:p>
              <a:pPr algn="ctr">
                <a:lnSpc>
                  <a:spcPct val="80000"/>
                </a:lnSpc>
                <a:defRPr/>
              </a:pPr>
              <a:r>
                <a:rPr lang="ru-RU" sz="1050" b="1" dirty="0">
                  <a:solidFill>
                    <a:srgbClr val="FFFFFF"/>
                  </a:solidFill>
                  <a:latin typeface="Calibri" charset="0"/>
                  <a:ea typeface="ＭＳ Ｐゴシック" charset="0"/>
                  <a:cs typeface="ＭＳ Ｐゴシック" charset="0"/>
                </a:rPr>
                <a:t>ИЗПОЛЗВАЙТЕ И СПОДЕЛЯЙТЕ 4 б.т.  </a:t>
              </a:r>
              <a:r>
                <a:rPr lang="ru-RU" sz="1050" b="1" dirty="0" smtClean="0">
                  <a:solidFill>
                    <a:srgbClr val="FFFFFF"/>
                  </a:solidFill>
                  <a:latin typeface="Calibri" charset="0"/>
                  <a:ea typeface="ＭＳ Ｐゴシック" charset="0"/>
                  <a:cs typeface="ＭＳ Ｐゴシック" charset="0"/>
                </a:rPr>
                <a:t>МЕСЕЧНО</a:t>
              </a:r>
              <a:endParaRPr lang="ru-RU" sz="1050" b="1" dirty="0">
                <a:solidFill>
                  <a:srgbClr val="FFFFFF"/>
                </a:solidFill>
                <a:latin typeface="Calibri" charset="0"/>
                <a:ea typeface="ＭＳ Ｐゴシック" charset="0"/>
                <a:cs typeface="ＭＳ Ｐゴシック" charset="0"/>
              </a:endParaRPr>
            </a:p>
          </p:txBody>
        </p:sp>
        <p:grpSp>
          <p:nvGrpSpPr>
            <p:cNvPr id="64" name="Group 155"/>
            <p:cNvGrpSpPr>
              <a:grpSpLocks noChangeAspect="1"/>
            </p:cNvGrpSpPr>
            <p:nvPr/>
          </p:nvGrpSpPr>
          <p:grpSpPr bwMode="auto">
            <a:xfrm>
              <a:off x="6889750" y="1593850"/>
              <a:ext cx="722313" cy="625475"/>
              <a:chOff x="1779388" y="4168013"/>
              <a:chExt cx="1223117" cy="1059026"/>
            </a:xfrm>
          </p:grpSpPr>
          <p:pic>
            <p:nvPicPr>
              <p:cNvPr id="65" name="Picture 156" descr="icon_person_443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9388" y="4168013"/>
                <a:ext cx="1223117" cy="105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157"/>
              <p:cNvSpPr txBox="1">
                <a:spLocks noChangeArrowheads="1"/>
              </p:cNvSpPr>
              <p:nvPr/>
            </p:nvSpPr>
            <p:spPr bwMode="auto">
              <a:xfrm>
                <a:off x="2027047" y="4368869"/>
                <a:ext cx="716434" cy="36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800" b="1" dirty="0">
                    <a:solidFill>
                      <a:srgbClr val="FFFFFF"/>
                    </a:solidFill>
                  </a:rPr>
                  <a:t>Н</a:t>
                </a:r>
                <a:r>
                  <a:rPr lang="en-US" altLang="en-US" sz="800" b="1" dirty="0" smtClean="0">
                    <a:solidFill>
                      <a:srgbClr val="FFFFFF"/>
                    </a:solidFill>
                  </a:rPr>
                  <a:t>/</a:t>
                </a:r>
                <a:r>
                  <a:rPr lang="bg-BG" altLang="en-US" sz="800" b="1" dirty="0" smtClean="0">
                    <a:solidFill>
                      <a:srgbClr val="FFFFFF"/>
                    </a:solidFill>
                  </a:rPr>
                  <a:t>К</a:t>
                </a:r>
                <a:endParaRPr lang="en-US" altLang="en-US" sz="800" b="1" dirty="0">
                  <a:solidFill>
                    <a:srgbClr val="FFFFFF"/>
                  </a:solidFill>
                </a:endParaRPr>
              </a:p>
            </p:txBody>
          </p:sp>
        </p:grpSp>
      </p:grpSp>
      <p:grpSp>
        <p:nvGrpSpPr>
          <p:cNvPr id="2" name="Group 1"/>
          <p:cNvGrpSpPr/>
          <p:nvPr/>
        </p:nvGrpSpPr>
        <p:grpSpPr>
          <a:xfrm>
            <a:off x="6698080" y="3421855"/>
            <a:ext cx="2192338" cy="1479766"/>
            <a:chOff x="6698080" y="3421855"/>
            <a:chExt cx="2192338" cy="1479766"/>
          </a:xfrm>
        </p:grpSpPr>
        <p:sp>
          <p:nvSpPr>
            <p:cNvPr id="90" name="Rectangle 89"/>
            <p:cNvSpPr/>
            <p:nvPr/>
          </p:nvSpPr>
          <p:spPr bwMode="auto">
            <a:xfrm>
              <a:off x="6698080" y="3421855"/>
              <a:ext cx="2192338" cy="1479766"/>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0" name="Group 87"/>
            <p:cNvGrpSpPr>
              <a:grpSpLocks noChangeAspect="1"/>
            </p:cNvGrpSpPr>
            <p:nvPr/>
          </p:nvGrpSpPr>
          <p:grpSpPr bwMode="auto">
            <a:xfrm>
              <a:off x="7055322" y="3770310"/>
              <a:ext cx="1474597" cy="1082545"/>
              <a:chOff x="6334914" y="3278419"/>
              <a:chExt cx="1805345" cy="1325313"/>
            </a:xfrm>
          </p:grpSpPr>
          <p:pic>
            <p:nvPicPr>
              <p:cNvPr id="88" name="Picture 143" descr="icon_person_5205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2756" y="4051456"/>
                <a:ext cx="637850" cy="55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85"/>
              <p:cNvGrpSpPr>
                <a:grpSpLocks/>
              </p:cNvGrpSpPr>
              <p:nvPr/>
            </p:nvGrpSpPr>
            <p:grpSpPr bwMode="auto">
              <a:xfrm>
                <a:off x="6697007" y="3893850"/>
                <a:ext cx="1085963" cy="312631"/>
                <a:chOff x="6789617" y="3860780"/>
                <a:chExt cx="1085963" cy="312631"/>
              </a:xfrm>
            </p:grpSpPr>
            <p:pic>
              <p:nvPicPr>
                <p:cNvPr id="84" name="Picture 145" descr="icon_person_443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89617"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156" descr="icon_person_443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14511"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84"/>
              <p:cNvGrpSpPr>
                <a:grpSpLocks/>
              </p:cNvGrpSpPr>
              <p:nvPr/>
            </p:nvGrpSpPr>
            <p:grpSpPr bwMode="auto">
              <a:xfrm>
                <a:off x="6514996" y="3587834"/>
                <a:ext cx="1444276" cy="312629"/>
                <a:chOff x="6514996" y="3521694"/>
                <a:chExt cx="1444276" cy="312629"/>
              </a:xfrm>
            </p:grpSpPr>
            <p:pic>
              <p:nvPicPr>
                <p:cNvPr id="80" name="Picture 160"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4996"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61"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6065"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62"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7134"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63"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98203"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 name="Group 86"/>
              <p:cNvGrpSpPr>
                <a:grpSpLocks/>
              </p:cNvGrpSpPr>
              <p:nvPr/>
            </p:nvGrpSpPr>
            <p:grpSpPr bwMode="auto">
              <a:xfrm>
                <a:off x="6334914" y="3278419"/>
                <a:ext cx="1805345" cy="312628"/>
                <a:chOff x="6334914" y="3212279"/>
                <a:chExt cx="1805345" cy="312628"/>
              </a:xfrm>
            </p:grpSpPr>
            <p:pic>
              <p:nvPicPr>
                <p:cNvPr id="75" name="Picture 164"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4914"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65"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553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66"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7505"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167"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8121"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68"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919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1" name="TextBox 90"/>
            <p:cNvSpPr txBox="1"/>
            <p:nvPr/>
          </p:nvSpPr>
          <p:spPr bwMode="auto">
            <a:xfrm>
              <a:off x="6709317" y="3433459"/>
              <a:ext cx="2162049" cy="350865"/>
            </a:xfrm>
            <a:prstGeom prst="rect">
              <a:avLst/>
            </a:prstGeom>
            <a:noFill/>
          </p:spPr>
          <p:txBody>
            <a:bodyPr wrap="square">
              <a:spAutoFit/>
            </a:bodyPr>
            <a:lstStyle/>
            <a:p>
              <a:pPr algn="ctr">
                <a:lnSpc>
                  <a:spcPct val="80000"/>
                </a:lnSpc>
                <a:defRPr/>
              </a:pPr>
              <a:r>
                <a:rPr lang="ru-RU" sz="1050" b="1" dirty="0">
                  <a:solidFill>
                    <a:srgbClr val="FFFFFF"/>
                  </a:solidFill>
                  <a:latin typeface="Calibri" charset="0"/>
                  <a:ea typeface="ＭＳ Ｐゴシック" charset="0"/>
                  <a:cs typeface="ＭＳ Ｐゴシック" charset="0"/>
                </a:rPr>
                <a:t>СПОНСОРИРАЙТЕ И УЧЕТЕ ДРУГИТЕ </a:t>
              </a:r>
              <a:r>
                <a:rPr lang="ru-RU" sz="1050" b="1" dirty="0" smtClean="0">
                  <a:solidFill>
                    <a:srgbClr val="FFFFFF"/>
                  </a:solidFill>
                  <a:latin typeface="Calibri" charset="0"/>
                  <a:ea typeface="ＭＳ Ｐゴシック" charset="0"/>
                  <a:cs typeface="ＭＳ Ｐゴシック" charset="0"/>
                </a:rPr>
                <a:t>СЪЩО ДА </a:t>
              </a:r>
              <a:r>
                <a:rPr lang="ru-RU" sz="1050" b="1" dirty="0">
                  <a:solidFill>
                    <a:srgbClr val="FFFFFF"/>
                  </a:solidFill>
                  <a:latin typeface="Calibri" charset="0"/>
                  <a:ea typeface="ＭＳ Ｐゴシック" charset="0"/>
                  <a:cs typeface="ＭＳ Ｐゴシック" charset="0"/>
                </a:rPr>
                <a:t>ПРАВЯТ 4 б.т.</a:t>
              </a:r>
            </a:p>
          </p:txBody>
        </p:sp>
      </p:grpSp>
      <p:cxnSp>
        <p:nvCxnSpPr>
          <p:cNvPr id="92" name="Straight Arrow Connector 91"/>
          <p:cNvCxnSpPr/>
          <p:nvPr/>
        </p:nvCxnSpPr>
        <p:spPr>
          <a:xfrm flipV="1">
            <a:off x="5744996" y="4546594"/>
            <a:ext cx="828000" cy="0"/>
          </a:xfrm>
          <a:prstGeom prst="straightConnector1">
            <a:avLst/>
          </a:prstGeom>
          <a:ln w="19050">
            <a:solidFill>
              <a:srgbClr val="FFFFFF"/>
            </a:solidFill>
            <a:tailEnd type="none"/>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341">
                                            <p:txEl>
                                              <p:pRg st="0" end="0"/>
                                            </p:txEl>
                                          </p:spTgt>
                                        </p:tgtEl>
                                        <p:attrNameLst>
                                          <p:attrName>style.visibility</p:attrName>
                                        </p:attrNameLst>
                                      </p:cBhvr>
                                      <p:to>
                                        <p:strVal val="visible"/>
                                      </p:to>
                                    </p:set>
                                    <p:animEffect transition="in" filter="wipe(up)">
                                      <p:cBhvr>
                                        <p:cTn id="17" dur="500"/>
                                        <p:tgtEl>
                                          <p:spTgt spid="1434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par>
                                <p:cTn id="23" presetID="22" presetClass="entr" presetSubtype="1" fill="hold" nodeType="withEffect">
                                  <p:stCondLst>
                                    <p:cond delay="0"/>
                                  </p:stCondLst>
                                  <p:childTnLst>
                                    <p:set>
                                      <p:cBhvr>
                                        <p:cTn id="24" dur="1" fill="hold">
                                          <p:stCondLst>
                                            <p:cond delay="0"/>
                                          </p:stCondLst>
                                        </p:cTn>
                                        <p:tgtEl>
                                          <p:spTgt spid="14341">
                                            <p:txEl>
                                              <p:pRg st="2" end="2"/>
                                            </p:txEl>
                                          </p:spTgt>
                                        </p:tgtEl>
                                        <p:attrNameLst>
                                          <p:attrName>style.visibility</p:attrName>
                                        </p:attrNameLst>
                                      </p:cBhvr>
                                      <p:to>
                                        <p:strVal val="visible"/>
                                      </p:to>
                                    </p:set>
                                    <p:animEffect transition="in" filter="wipe(up)">
                                      <p:cBhvr>
                                        <p:cTn id="25" dur="500"/>
                                        <p:tgtEl>
                                          <p:spTgt spid="1434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par>
                                <p:cTn id="31" presetID="22" presetClass="entr" presetSubtype="1" fill="hold" nodeType="withEffect">
                                  <p:stCondLst>
                                    <p:cond delay="0"/>
                                  </p:stCondLst>
                                  <p:childTnLst>
                                    <p:set>
                                      <p:cBhvr>
                                        <p:cTn id="32" dur="1" fill="hold">
                                          <p:stCondLst>
                                            <p:cond delay="0"/>
                                          </p:stCondLst>
                                        </p:cTn>
                                        <p:tgtEl>
                                          <p:spTgt spid="14341">
                                            <p:txEl>
                                              <p:pRg st="4" end="4"/>
                                            </p:txEl>
                                          </p:spTgt>
                                        </p:tgtEl>
                                        <p:attrNameLst>
                                          <p:attrName>style.visibility</p:attrName>
                                        </p:attrNameLst>
                                      </p:cBhvr>
                                      <p:to>
                                        <p:strVal val="visible"/>
                                      </p:to>
                                    </p:set>
                                    <p:animEffect transition="in" filter="wipe(up)">
                                      <p:cBhvr>
                                        <p:cTn id="33" dur="500"/>
                                        <p:tgtEl>
                                          <p:spTgt spid="1434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par>
                                <p:cTn id="39" presetID="22" presetClass="entr" presetSubtype="1" fill="hold" nodeType="withEffect">
                                  <p:stCondLst>
                                    <p:cond delay="0"/>
                                  </p:stCondLst>
                                  <p:childTnLst>
                                    <p:set>
                                      <p:cBhvr>
                                        <p:cTn id="40" dur="1" fill="hold">
                                          <p:stCondLst>
                                            <p:cond delay="0"/>
                                          </p:stCondLst>
                                        </p:cTn>
                                        <p:tgtEl>
                                          <p:spTgt spid="14341">
                                            <p:txEl>
                                              <p:pRg st="6" end="6"/>
                                            </p:txEl>
                                          </p:spTgt>
                                        </p:tgtEl>
                                        <p:attrNameLst>
                                          <p:attrName>style.visibility</p:attrName>
                                        </p:attrNameLst>
                                      </p:cBhvr>
                                      <p:to>
                                        <p:strVal val="visible"/>
                                      </p:to>
                                    </p:set>
                                    <p:animEffect transition="in" filter="wipe(up)">
                                      <p:cBhvr>
                                        <p:cTn id="41" dur="500"/>
                                        <p:tgtEl>
                                          <p:spTgt spid="1434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4341">
                                            <p:txEl>
                                              <p:pRg st="7" end="7"/>
                                            </p:txEl>
                                          </p:spTgt>
                                        </p:tgtEl>
                                        <p:attrNameLst>
                                          <p:attrName>style.visibility</p:attrName>
                                        </p:attrNameLst>
                                      </p:cBhvr>
                                      <p:to>
                                        <p:strVal val="visible"/>
                                      </p:to>
                                    </p:set>
                                    <p:animEffect transition="in" filter="wipe(up)">
                                      <p:cBhvr>
                                        <p:cTn id="46" dur="500"/>
                                        <p:tgtEl>
                                          <p:spTgt spid="14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30213" y="1700213"/>
            <a:ext cx="3711575" cy="604837"/>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8"/>
          <p:cNvSpPr txBox="1">
            <a:spLocks noChangeArrowheads="1"/>
          </p:cNvSpPr>
          <p:nvPr/>
        </p:nvSpPr>
        <p:spPr bwMode="auto">
          <a:xfrm>
            <a:off x="2471738" y="242888"/>
            <a:ext cx="4200525" cy="11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4900" b="1" spc="-150" dirty="0" smtClean="0">
                <a:solidFill>
                  <a:srgbClr val="FFFFFF"/>
                </a:solidFill>
                <a:latin typeface="+mn-lt"/>
                <a:ea typeface="Calibri"/>
                <a:cs typeface="Calibri"/>
              </a:rPr>
              <a:t>МАРКЕТИНГОВ</a:t>
            </a:r>
            <a:endParaRPr lang="en-US" sz="4900" b="1" spc="-150" dirty="0" smtClean="0">
              <a:solidFill>
                <a:srgbClr val="FFFFFF"/>
              </a:solidFill>
              <a:latin typeface="+mn-lt"/>
              <a:ea typeface="Calibri"/>
              <a:cs typeface="Calibri"/>
            </a:endParaRPr>
          </a:p>
          <a:p>
            <a:pPr algn="ctr" fontAlgn="auto">
              <a:lnSpc>
                <a:spcPct val="70000"/>
              </a:lnSpc>
              <a:spcBef>
                <a:spcPts val="0"/>
              </a:spcBef>
              <a:spcAft>
                <a:spcPts val="0"/>
              </a:spcAft>
              <a:defRPr/>
            </a:pPr>
            <a:r>
              <a:rPr lang="bg-BG" sz="4900" b="1" spc="-150" dirty="0" smtClean="0">
                <a:solidFill>
                  <a:srgbClr val="FFFFFF"/>
                </a:solidFill>
                <a:latin typeface="+mn-lt"/>
                <a:ea typeface="Calibri"/>
                <a:cs typeface="Calibri"/>
              </a:rPr>
              <a:t>ПЛАН</a:t>
            </a:r>
            <a:r>
              <a:rPr lang="en-US" sz="4900" b="1" spc="-150" dirty="0" smtClean="0">
                <a:solidFill>
                  <a:srgbClr val="FFFFFF"/>
                </a:solidFill>
                <a:latin typeface="+mn-lt"/>
                <a:ea typeface="Calibri"/>
                <a:cs typeface="Calibri"/>
              </a:rPr>
              <a:t> </a:t>
            </a:r>
            <a:r>
              <a:rPr lang="bg-BG" sz="4900" b="1" spc="-150" dirty="0" smtClean="0">
                <a:solidFill>
                  <a:srgbClr val="FFFFFF"/>
                </a:solidFill>
                <a:latin typeface="+mn-lt"/>
                <a:ea typeface="Calibri"/>
                <a:cs typeface="Calibri"/>
              </a:rPr>
              <a:t>ПРЕГЛЕД</a:t>
            </a:r>
            <a:endParaRPr lang="en-US" sz="4900" b="1" spc="-150" dirty="0" smtClean="0">
              <a:solidFill>
                <a:srgbClr val="FFFFFF"/>
              </a:solidFill>
              <a:latin typeface="+mn-lt"/>
              <a:ea typeface="Calibri"/>
              <a:cs typeface="Calibri"/>
            </a:endParaRPr>
          </a:p>
        </p:txBody>
      </p:sp>
      <p:sp>
        <p:nvSpPr>
          <p:cNvPr id="15365" name="TextBox 5"/>
          <p:cNvSpPr txBox="1">
            <a:spLocks noChangeArrowheads="1"/>
          </p:cNvSpPr>
          <p:nvPr/>
        </p:nvSpPr>
        <p:spPr bwMode="auto">
          <a:xfrm>
            <a:off x="733425" y="1846263"/>
            <a:ext cx="3105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2400" b="1" dirty="0" smtClean="0">
                <a:solidFill>
                  <a:srgbClr val="FFFFFF"/>
                </a:solidFill>
              </a:rPr>
              <a:t>ХАРАКТЕРИСТИКИ</a:t>
            </a:r>
            <a:endParaRPr lang="en-US" altLang="en-US" sz="1200" b="1" dirty="0">
              <a:solidFill>
                <a:srgbClr val="FFFFFF"/>
              </a:solidFill>
            </a:endParaRPr>
          </a:p>
        </p:txBody>
      </p:sp>
      <p:sp>
        <p:nvSpPr>
          <p:cNvPr id="15366" name="TextBox 5"/>
          <p:cNvSpPr txBox="1">
            <a:spLocks noChangeArrowheads="1"/>
          </p:cNvSpPr>
          <p:nvPr/>
        </p:nvSpPr>
        <p:spPr bwMode="auto">
          <a:xfrm>
            <a:off x="5002212" y="1846263"/>
            <a:ext cx="3711575"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2400" b="1" dirty="0" smtClean="0">
                <a:solidFill>
                  <a:srgbClr val="FFFFFF"/>
                </a:solidFill>
              </a:rPr>
              <a:t>ИЗТОЧНИЦИ НА ДОХОДИ</a:t>
            </a:r>
            <a:endParaRPr lang="en-US" altLang="en-US" sz="1200" b="1" dirty="0">
              <a:solidFill>
                <a:srgbClr val="FFFFFF"/>
              </a:solidFill>
            </a:endParaRPr>
          </a:p>
        </p:txBody>
      </p:sp>
      <p:sp>
        <p:nvSpPr>
          <p:cNvPr id="6" name="TextBox 5"/>
          <p:cNvSpPr txBox="1">
            <a:spLocks noChangeArrowheads="1"/>
          </p:cNvSpPr>
          <p:nvPr/>
        </p:nvSpPr>
        <p:spPr bwMode="auto">
          <a:xfrm>
            <a:off x="293688" y="2465388"/>
            <a:ext cx="3990975"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80000"/>
              </a:lnSpc>
              <a:defRPr/>
            </a:pPr>
            <a:r>
              <a:rPr lang="bg-BG" sz="1800" b="1" spc="-80" dirty="0">
                <a:solidFill>
                  <a:srgbClr val="FFFFFF"/>
                </a:solidFill>
              </a:rPr>
              <a:t>БОНУСИ ИЗПЛАЩАНИ ВЪРХУ ПЦП</a:t>
            </a:r>
            <a:endParaRPr lang="en-US" sz="1800" b="1" spc="-80" dirty="0" smtClean="0">
              <a:solidFill>
                <a:srgbClr val="FFFFFF"/>
              </a:solidFill>
            </a:endParaRPr>
          </a:p>
          <a:p>
            <a:pPr algn="ctr" eaLnBrk="1" hangingPunct="1">
              <a:lnSpc>
                <a:spcPct val="80000"/>
              </a:lnSpc>
              <a:defRPr/>
            </a:pPr>
            <a:r>
              <a:rPr lang="bg-BG" sz="1800" b="1" dirty="0">
                <a:solidFill>
                  <a:srgbClr val="FFFFFF"/>
                </a:solidFill>
              </a:rPr>
              <a:t>ДВУМЕСЕЧЕН ПЕРИОД НА </a:t>
            </a:r>
            <a:r>
              <a:rPr lang="bg-BG" sz="1800" b="1" dirty="0" smtClean="0">
                <a:solidFill>
                  <a:srgbClr val="FFFFFF"/>
                </a:solidFill>
              </a:rPr>
              <a:t>КВАЛИФИКАЦИЯ</a:t>
            </a:r>
          </a:p>
          <a:p>
            <a:pPr algn="ctr" eaLnBrk="1" hangingPunct="1">
              <a:lnSpc>
                <a:spcPct val="80000"/>
              </a:lnSpc>
              <a:defRPr/>
            </a:pPr>
            <a:r>
              <a:rPr lang="ru-RU" sz="1800" b="1" dirty="0">
                <a:solidFill>
                  <a:srgbClr val="FFFFFF"/>
                </a:solidFill>
              </a:rPr>
              <a:t>ПОСТИГНАТО НИВО НЕ СЕ ГУБИ</a:t>
            </a:r>
            <a:endParaRPr lang="en-US" sz="1800" b="1" dirty="0" smtClean="0">
              <a:solidFill>
                <a:srgbClr val="FFFFFF"/>
              </a:solidFill>
            </a:endParaRPr>
          </a:p>
          <a:p>
            <a:pPr algn="ctr" eaLnBrk="1" hangingPunct="1">
              <a:lnSpc>
                <a:spcPct val="80000"/>
              </a:lnSpc>
              <a:defRPr/>
            </a:pPr>
            <a:r>
              <a:rPr lang="bg-BG" sz="1800" b="1" dirty="0">
                <a:solidFill>
                  <a:srgbClr val="FFFFFF"/>
                </a:solidFill>
              </a:rPr>
              <a:t>БЕЗ ИЗПРЕВАРВАНИЯ В НИВА</a:t>
            </a:r>
          </a:p>
          <a:p>
            <a:pPr algn="ctr" eaLnBrk="1" hangingPunct="1">
              <a:lnSpc>
                <a:spcPct val="80000"/>
              </a:lnSpc>
              <a:defRPr/>
            </a:pPr>
            <a:r>
              <a:rPr lang="bg-BG" sz="1800" b="1" dirty="0">
                <a:solidFill>
                  <a:srgbClr val="FFFFFF"/>
                </a:solidFill>
              </a:rPr>
              <a:t>ДОКАЗАНО </a:t>
            </a:r>
            <a:r>
              <a:rPr lang="bg-BG" sz="1800" b="1" dirty="0" smtClean="0">
                <a:solidFill>
                  <a:srgbClr val="FFFFFF"/>
                </a:solidFill>
              </a:rPr>
              <a:t>УСПЕШЕН</a:t>
            </a:r>
            <a:endParaRPr lang="en-US" sz="1800" b="1" dirty="0" smtClean="0">
              <a:solidFill>
                <a:srgbClr val="FFFFFF"/>
              </a:solidFill>
            </a:endParaRPr>
          </a:p>
          <a:p>
            <a:pPr algn="ctr" eaLnBrk="1" hangingPunct="1">
              <a:lnSpc>
                <a:spcPct val="80000"/>
              </a:lnSpc>
              <a:defRPr/>
            </a:pPr>
            <a:r>
              <a:rPr lang="ru-RU" sz="1800" b="1" dirty="0">
                <a:solidFill>
                  <a:srgbClr val="FFFFFF"/>
                </a:solidFill>
              </a:rPr>
              <a:t>БЕЗ НУЖДА ОТ ПРОДУКТИ НА СКЛАД</a:t>
            </a:r>
            <a:endParaRPr lang="en-US" sz="1800" b="1" dirty="0" smtClean="0">
              <a:solidFill>
                <a:srgbClr val="FFFFFF"/>
              </a:solidFill>
            </a:endParaRPr>
          </a:p>
          <a:p>
            <a:pPr algn="ctr" eaLnBrk="1" hangingPunct="1">
              <a:lnSpc>
                <a:spcPct val="80000"/>
              </a:lnSpc>
              <a:defRPr/>
            </a:pPr>
            <a:r>
              <a:rPr lang="bg-BG" sz="1800" b="1" dirty="0">
                <a:solidFill>
                  <a:srgbClr val="FFFFFF"/>
                </a:solidFill>
              </a:rPr>
              <a:t>ПРОДУКТИТЕ ЗА КОНСУМАЦИЯ</a:t>
            </a:r>
            <a:endParaRPr lang="en-US" sz="1800" b="1" dirty="0" smtClean="0">
              <a:solidFill>
                <a:srgbClr val="FFFFFF"/>
              </a:solidFill>
            </a:endParaRPr>
          </a:p>
          <a:p>
            <a:pPr algn="ctr" eaLnBrk="1" hangingPunct="1">
              <a:lnSpc>
                <a:spcPct val="80000"/>
              </a:lnSpc>
              <a:defRPr/>
            </a:pPr>
            <a:r>
              <a:rPr lang="bg-BG" sz="1800" b="1" dirty="0">
                <a:solidFill>
                  <a:srgbClr val="FFFFFF"/>
                </a:solidFill>
              </a:rPr>
              <a:t>ФИНАНСОВА СТАБИЛНОСТ</a:t>
            </a:r>
            <a:endParaRPr lang="en-US" sz="1800" b="1" dirty="0" smtClean="0">
              <a:solidFill>
                <a:srgbClr val="FFFFFF"/>
              </a:solidFill>
            </a:endParaRPr>
          </a:p>
          <a:p>
            <a:pPr algn="ctr" eaLnBrk="1" hangingPunct="1">
              <a:lnSpc>
                <a:spcPct val="80000"/>
              </a:lnSpc>
              <a:defRPr/>
            </a:pPr>
            <a:r>
              <a:rPr lang="bg-BG" sz="1800" b="1" dirty="0">
                <a:solidFill>
                  <a:srgbClr val="FFFFFF"/>
                </a:solidFill>
              </a:rPr>
              <a:t>ЗАТВОРЕН ЦИКЪЛ НА ПРОИЗВОДСТВО</a:t>
            </a:r>
            <a:endParaRPr lang="en-US" sz="1800" b="1" dirty="0" smtClean="0">
              <a:solidFill>
                <a:srgbClr val="FFFFFF"/>
              </a:solidFill>
            </a:endParaRPr>
          </a:p>
          <a:p>
            <a:pPr algn="ctr" eaLnBrk="1" hangingPunct="1">
              <a:lnSpc>
                <a:spcPct val="80000"/>
              </a:lnSpc>
              <a:defRPr/>
            </a:pPr>
            <a:r>
              <a:rPr lang="bg-BG" sz="1800" b="1" dirty="0">
                <a:solidFill>
                  <a:srgbClr val="FFFFFF"/>
                </a:solidFill>
              </a:rPr>
              <a:t>МЕЖДУНАРОДНО ПРИСЪСТВИЕ</a:t>
            </a:r>
            <a:endParaRPr lang="en-US" sz="1050" b="1" dirty="0">
              <a:solidFill>
                <a:srgbClr val="FFFFFF"/>
              </a:solidFill>
            </a:endParaRPr>
          </a:p>
        </p:txBody>
      </p:sp>
      <p:sp>
        <p:nvSpPr>
          <p:cNvPr id="15368" name="TextBox 5"/>
          <p:cNvSpPr txBox="1">
            <a:spLocks noChangeArrowheads="1"/>
          </p:cNvSpPr>
          <p:nvPr/>
        </p:nvSpPr>
        <p:spPr bwMode="auto">
          <a:xfrm>
            <a:off x="5014913" y="2465388"/>
            <a:ext cx="3698875"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80000"/>
              </a:lnSpc>
              <a:spcBef>
                <a:spcPct val="0"/>
              </a:spcBef>
              <a:buFontTx/>
              <a:buNone/>
            </a:pPr>
            <a:r>
              <a:rPr lang="bg-BG" altLang="en-US" sz="1800" b="1" dirty="0">
                <a:solidFill>
                  <a:srgbClr val="FFFFFF"/>
                </a:solidFill>
              </a:rPr>
              <a:t>ПЕЧАЛБА ОТ ПРОДАЖБИ</a:t>
            </a:r>
            <a:endParaRPr lang="en-US" altLang="en-US" sz="1800" b="1" dirty="0">
              <a:solidFill>
                <a:srgbClr val="FFFFFF"/>
              </a:solidFill>
            </a:endParaRPr>
          </a:p>
          <a:p>
            <a:pPr algn="ctr" eaLnBrk="1" hangingPunct="1">
              <a:lnSpc>
                <a:spcPct val="80000"/>
              </a:lnSpc>
              <a:spcBef>
                <a:spcPct val="0"/>
              </a:spcBef>
              <a:buFontTx/>
              <a:buNone/>
            </a:pPr>
            <a:r>
              <a:rPr lang="bg-BG" altLang="en-US" sz="1800" b="1" dirty="0">
                <a:solidFill>
                  <a:srgbClr val="FFFFFF"/>
                </a:solidFill>
              </a:rPr>
              <a:t>ПЕЧАЛБА ОТ НОВУС </a:t>
            </a:r>
            <a:r>
              <a:rPr lang="bg-BG" altLang="en-US" sz="1800" b="1" dirty="0" smtClean="0">
                <a:solidFill>
                  <a:srgbClr val="FFFFFF"/>
                </a:solidFill>
              </a:rPr>
              <a:t>КЛИЕНТ</a:t>
            </a:r>
          </a:p>
          <a:p>
            <a:pPr algn="ctr" eaLnBrk="1" hangingPunct="1">
              <a:lnSpc>
                <a:spcPct val="80000"/>
              </a:lnSpc>
              <a:spcBef>
                <a:spcPct val="0"/>
              </a:spcBef>
              <a:buFontTx/>
              <a:buNone/>
            </a:pPr>
            <a:r>
              <a:rPr lang="ru-RU" altLang="en-US" sz="1800" b="1" dirty="0">
                <a:solidFill>
                  <a:srgbClr val="FFFFFF"/>
                </a:solidFill>
              </a:rPr>
              <a:t>ЛИЧНА ОТСТЪПКА</a:t>
            </a:r>
          </a:p>
          <a:p>
            <a:pPr algn="ctr" eaLnBrk="1" hangingPunct="1">
              <a:lnSpc>
                <a:spcPct val="80000"/>
              </a:lnSpc>
              <a:spcBef>
                <a:spcPct val="0"/>
              </a:spcBef>
              <a:buFontTx/>
              <a:buNone/>
            </a:pPr>
            <a:r>
              <a:rPr lang="ru-RU" altLang="en-US" sz="1800" b="1" dirty="0">
                <a:solidFill>
                  <a:srgbClr val="FFFFFF"/>
                </a:solidFill>
              </a:rPr>
              <a:t>БОНУС ОТ НОВУС КЛИЕНТ</a:t>
            </a:r>
          </a:p>
          <a:p>
            <a:pPr algn="ctr" eaLnBrk="1" hangingPunct="1">
              <a:lnSpc>
                <a:spcPct val="80000"/>
              </a:lnSpc>
              <a:spcBef>
                <a:spcPct val="0"/>
              </a:spcBef>
              <a:buFontTx/>
              <a:buNone/>
            </a:pPr>
            <a:r>
              <a:rPr lang="ru-RU" altLang="en-US" sz="1800" b="1" dirty="0">
                <a:solidFill>
                  <a:srgbClr val="FFFFFF"/>
                </a:solidFill>
              </a:rPr>
              <a:t>ГРУПОВ БОНУС</a:t>
            </a:r>
          </a:p>
          <a:p>
            <a:pPr algn="ctr" eaLnBrk="1" hangingPunct="1">
              <a:lnSpc>
                <a:spcPct val="80000"/>
              </a:lnSpc>
              <a:spcBef>
                <a:spcPct val="0"/>
              </a:spcBef>
              <a:buFontTx/>
              <a:buNone/>
            </a:pPr>
            <a:r>
              <a:rPr lang="ru-RU" altLang="en-US" sz="1800" b="1" dirty="0">
                <a:solidFill>
                  <a:srgbClr val="FFFFFF"/>
                </a:solidFill>
              </a:rPr>
              <a:t>ЛИДЕРСКИ БОНУС</a:t>
            </a:r>
          </a:p>
          <a:p>
            <a:pPr algn="ctr" eaLnBrk="1" hangingPunct="1">
              <a:lnSpc>
                <a:spcPct val="80000"/>
              </a:lnSpc>
              <a:spcBef>
                <a:spcPct val="0"/>
              </a:spcBef>
              <a:buFontTx/>
              <a:buNone/>
            </a:pPr>
            <a:r>
              <a:rPr lang="ru-RU" altLang="en-US" sz="1800" b="1" dirty="0">
                <a:solidFill>
                  <a:srgbClr val="FFFFFF"/>
                </a:solidFill>
              </a:rPr>
              <a:t>МЕНИДЖЪР „ОРЕЛ“</a:t>
            </a:r>
          </a:p>
          <a:p>
            <a:pPr algn="ctr" eaLnBrk="1" hangingPunct="1">
              <a:lnSpc>
                <a:spcPct val="80000"/>
              </a:lnSpc>
              <a:spcBef>
                <a:spcPct val="0"/>
              </a:spcBef>
              <a:buFontTx/>
              <a:buNone/>
            </a:pPr>
            <a:r>
              <a:rPr lang="bg-BG" altLang="en-US" sz="1800" b="1" dirty="0" smtClean="0">
                <a:solidFill>
                  <a:srgbClr val="FFFFFF"/>
                </a:solidFill>
              </a:rPr>
              <a:t>ПРОГРАМА </a:t>
            </a:r>
            <a:r>
              <a:rPr lang="en-US" altLang="en-US" sz="1800" b="1" dirty="0" smtClean="0">
                <a:solidFill>
                  <a:srgbClr val="FFFFFF"/>
                </a:solidFill>
              </a:rPr>
              <a:t>FOREVER2DRIVE</a:t>
            </a:r>
            <a:endParaRPr lang="en-US" altLang="en-US" sz="1800" b="1" dirty="0">
              <a:solidFill>
                <a:srgbClr val="FFFFFF"/>
              </a:solidFill>
            </a:endParaRPr>
          </a:p>
          <a:p>
            <a:pPr algn="ctr" eaLnBrk="1" hangingPunct="1">
              <a:lnSpc>
                <a:spcPct val="80000"/>
              </a:lnSpc>
              <a:spcBef>
                <a:spcPct val="0"/>
              </a:spcBef>
              <a:buFontTx/>
              <a:buNone/>
            </a:pPr>
            <a:r>
              <a:rPr lang="bg-BG" altLang="en-US" sz="1800" b="1" dirty="0">
                <a:solidFill>
                  <a:srgbClr val="FFFFFF"/>
                </a:solidFill>
              </a:rPr>
              <a:t>ГЛОБАЛНО РАЛИ</a:t>
            </a:r>
          </a:p>
          <a:p>
            <a:pPr algn="ctr" eaLnBrk="1" hangingPunct="1">
              <a:lnSpc>
                <a:spcPct val="80000"/>
              </a:lnSpc>
              <a:spcBef>
                <a:spcPct val="0"/>
              </a:spcBef>
              <a:buFontTx/>
              <a:buNone/>
            </a:pPr>
            <a:r>
              <a:rPr lang="bg-BG" altLang="en-US" sz="1800" b="1" dirty="0">
                <a:solidFill>
                  <a:srgbClr val="FFFFFF"/>
                </a:solidFill>
              </a:rPr>
              <a:t>ПРОГРАМА „</a:t>
            </a:r>
            <a:r>
              <a:rPr lang="en-US" altLang="en-US" sz="1800" b="1" dirty="0">
                <a:solidFill>
                  <a:srgbClr val="FFFFFF"/>
                </a:solidFill>
              </a:rPr>
              <a:t>CHAIRMAN’S BONUS“</a:t>
            </a:r>
          </a:p>
          <a:p>
            <a:pPr algn="ctr" eaLnBrk="1" hangingPunct="1">
              <a:lnSpc>
                <a:spcPct val="80000"/>
              </a:lnSpc>
              <a:spcBef>
                <a:spcPct val="0"/>
              </a:spcBef>
              <a:buFontTx/>
              <a:buNone/>
            </a:pPr>
            <a:r>
              <a:rPr lang="bg-BG" altLang="en-US" sz="1800" b="1" dirty="0">
                <a:solidFill>
                  <a:srgbClr val="FFFFFF"/>
                </a:solidFill>
              </a:rPr>
              <a:t>БОНУС „СКЪПОЦЕННИ КАМЪНИ</a:t>
            </a:r>
            <a:r>
              <a:rPr lang="bg-BG" altLang="en-US" sz="1800" b="1" dirty="0" smtClean="0">
                <a:solidFill>
                  <a:srgbClr val="FFFFFF"/>
                </a:solidFill>
              </a:rPr>
              <a:t>“</a:t>
            </a:r>
            <a:endParaRPr lang="bg-BG" altLang="en-US" sz="1800" b="1" dirty="0">
              <a:solidFill>
                <a:srgbClr val="FFFFFF"/>
              </a:solidFill>
            </a:endParaRPr>
          </a:p>
        </p:txBody>
      </p:sp>
      <p:sp>
        <p:nvSpPr>
          <p:cNvPr id="10" name="Rectangle 9"/>
          <p:cNvSpPr/>
          <p:nvPr/>
        </p:nvSpPr>
        <p:spPr>
          <a:xfrm>
            <a:off x="5002213" y="1700213"/>
            <a:ext cx="3711575" cy="604837"/>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06595" y="-1"/>
            <a:ext cx="3137405" cy="198557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212138"/>
            <a:ext cx="3012400" cy="19313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12400" y="2991966"/>
            <a:ext cx="3237178" cy="215811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45261" y="3212138"/>
            <a:ext cx="2897043" cy="1931362"/>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35261" y="1683165"/>
            <a:ext cx="2907043" cy="1789328"/>
          </a:xfrm>
          <a:prstGeom prst="rect">
            <a:avLst/>
          </a:prstGeom>
          <a:noFill/>
          <a:ln>
            <a:noFill/>
          </a:ln>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996144" y="1576427"/>
            <a:ext cx="3252255" cy="189606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0" y="1470892"/>
            <a:ext cx="3002400" cy="20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002973" y="-1"/>
            <a:ext cx="3245427" cy="1670881"/>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a:off x="-1" y="0"/>
            <a:ext cx="3005609" cy="16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696" y="-2651"/>
            <a:ext cx="9144000" cy="5143500"/>
          </a:xfrm>
          <a:prstGeom prst="rect">
            <a:avLst/>
          </a:prstGeom>
          <a:solidFill>
            <a:schemeClr val="tx1">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8"/>
          <p:cNvSpPr txBox="1">
            <a:spLocks noChangeArrowheads="1"/>
          </p:cNvSpPr>
          <p:nvPr/>
        </p:nvSpPr>
        <p:spPr bwMode="auto">
          <a:xfrm>
            <a:off x="-29874" y="3067773"/>
            <a:ext cx="9215438"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6600" b="1" spc="-150" dirty="0">
                <a:solidFill>
                  <a:srgbClr val="FFFFFF"/>
                </a:solidFill>
                <a:ea typeface="Calibri"/>
                <a:cs typeface="Calibri"/>
              </a:rPr>
              <a:t>ВИЕ СЪЩО МОЖЕТЕ!</a:t>
            </a:r>
            <a:endParaRPr lang="en-US" sz="6600" b="1" spc="-150" dirty="0">
              <a:solidFill>
                <a:srgbClr val="FFFFFF"/>
              </a:solidFill>
              <a:ea typeface="Calibri"/>
              <a:cs typeface="Calibri"/>
            </a:endParaRPr>
          </a:p>
        </p:txBody>
      </p:sp>
      <p:sp>
        <p:nvSpPr>
          <p:cNvPr id="17" name="TextBox 8"/>
          <p:cNvSpPr txBox="1">
            <a:spLocks noChangeArrowheads="1"/>
          </p:cNvSpPr>
          <p:nvPr/>
        </p:nvSpPr>
        <p:spPr bwMode="auto">
          <a:xfrm>
            <a:off x="-50656" y="1211112"/>
            <a:ext cx="9244013" cy="91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7200" b="1" spc="-150" dirty="0">
                <a:solidFill>
                  <a:srgbClr val="FFFFFF"/>
                </a:solidFill>
                <a:latin typeface="+mn-lt"/>
                <a:ea typeface="Calibri"/>
                <a:cs typeface="Calibri"/>
              </a:rPr>
              <a:t>ТЕ ГО </a:t>
            </a:r>
            <a:r>
              <a:rPr lang="bg-BG" sz="7200" b="1" spc="-150" dirty="0" smtClean="0">
                <a:solidFill>
                  <a:srgbClr val="FFFFFF"/>
                </a:solidFill>
                <a:latin typeface="+mn-lt"/>
                <a:ea typeface="Calibri"/>
                <a:cs typeface="Calibri"/>
              </a:rPr>
              <a:t>НАПРАВИХА!</a:t>
            </a:r>
            <a:endParaRPr lang="bg-BG" sz="7200" b="1" spc="-150" dirty="0">
              <a:solidFill>
                <a:srgbClr val="FFFFFF"/>
              </a:solidFill>
              <a:latin typeface="+mn-lt"/>
              <a:ea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eeley0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1563" y="0"/>
            <a:ext cx="7715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5205_rectangle.png"/>
          <p:cNvPicPr>
            <a:picLocks noChangeAspect="1"/>
          </p:cNvPicPr>
          <p:nvPr/>
        </p:nvPicPr>
        <p:blipFill>
          <a:blip r:embed="rId4">
            <a:extLst>
              <a:ext uri="{28A0092B-C50C-407E-A947-70E740481C1C}">
                <a14:useLocalDpi xmlns:a14="http://schemas.microsoft.com/office/drawing/2010/main" val="0"/>
              </a:ext>
            </a:extLst>
          </a:blip>
          <a:srcRect l="8864" t="45390" r="36267" b="4691"/>
          <a:stretch>
            <a:fillRect/>
          </a:stretch>
        </p:blipFill>
        <p:spPr bwMode="auto">
          <a:xfrm>
            <a:off x="0" y="0"/>
            <a:ext cx="3292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Vert-Forever-Flat®-PMS.png"/>
          <p:cNvPicPr>
            <a:picLocks noChangeAspect="1"/>
          </p:cNvPicPr>
          <p:nvPr/>
        </p:nvPicPr>
        <p:blipFill>
          <a:blip r:embed="rId5">
            <a:extLst>
              <a:ext uri="{28A0092B-C50C-407E-A947-70E740481C1C}">
                <a14:useLocalDpi xmlns:a14="http://schemas.microsoft.com/office/drawing/2010/main" val="0"/>
              </a:ext>
            </a:extLst>
          </a:blip>
          <a:srcRect l="13130" t="14815" r="14851" b="47388"/>
          <a:stretch>
            <a:fillRect/>
          </a:stretch>
        </p:blipFill>
        <p:spPr bwMode="auto">
          <a:xfrm>
            <a:off x="655638" y="742950"/>
            <a:ext cx="206057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a:off x="-493713" y="3005138"/>
            <a:ext cx="4284663"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auto">
              <a:lnSpc>
                <a:spcPct val="70000"/>
              </a:lnSpc>
              <a:spcBef>
                <a:spcPts val="0"/>
              </a:spcBef>
              <a:spcAft>
                <a:spcPts val="0"/>
              </a:spcAft>
              <a:defRPr/>
            </a:pPr>
            <a:r>
              <a:rPr lang="bg-BG" sz="2900" b="1" spc="-150" dirty="0" smtClean="0">
                <a:solidFill>
                  <a:srgbClr val="ABA490"/>
                </a:solidFill>
                <a:latin typeface="+mn-lt"/>
                <a:ea typeface="Calibri"/>
                <a:cs typeface="Calibri"/>
              </a:rPr>
              <a:t>МАРКЕТИНГОВ</a:t>
            </a:r>
            <a:endParaRPr lang="en-US" sz="2900" b="1" spc="-150" dirty="0" smtClean="0">
              <a:solidFill>
                <a:srgbClr val="ABA490"/>
              </a:solidFill>
              <a:latin typeface="+mn-lt"/>
              <a:ea typeface="Calibri"/>
              <a:cs typeface="Calibri"/>
            </a:endParaRPr>
          </a:p>
          <a:p>
            <a:pPr algn="ctr" fontAlgn="auto">
              <a:lnSpc>
                <a:spcPct val="70000"/>
              </a:lnSpc>
              <a:spcBef>
                <a:spcPts val="0"/>
              </a:spcBef>
              <a:spcAft>
                <a:spcPts val="0"/>
              </a:spcAft>
              <a:defRPr/>
            </a:pPr>
            <a:r>
              <a:rPr lang="bg-BG" sz="7200" b="1" spc="-150" dirty="0" smtClean="0">
                <a:solidFill>
                  <a:srgbClr val="ABA490"/>
                </a:solidFill>
                <a:latin typeface="+mn-lt"/>
                <a:ea typeface="Calibri"/>
                <a:cs typeface="Calibri"/>
              </a:rPr>
              <a:t>ПЛАН</a:t>
            </a:r>
            <a:endParaRPr lang="en-US" sz="8800" b="1" spc="-150" dirty="0" smtClean="0">
              <a:solidFill>
                <a:srgbClr val="ABA490"/>
              </a:solidFill>
              <a:latin typeface="+mn-lt"/>
              <a:ea typeface="Calibri"/>
              <a:cs typeface="Calibri"/>
            </a:endParaRPr>
          </a:p>
        </p:txBody>
      </p:sp>
    </p:spTree>
    <p:extLst>
      <p:ext uri="{BB962C8B-B14F-4D97-AF65-F5344CB8AC3E}">
        <p14:creationId xmlns:p14="http://schemas.microsoft.com/office/powerpoint/2010/main" val="4051653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rotWithShape="1">
          <a:blip r:embed="rId3">
            <a:extLst>
              <a:ext uri="{28A0092B-C50C-407E-A947-70E740481C1C}">
                <a14:useLocalDpi xmlns:a14="http://schemas.microsoft.com/office/drawing/2010/main" val="0"/>
              </a:ext>
            </a:extLst>
          </a:blip>
          <a:srcRect t="15736"/>
          <a:stretch/>
        </p:blipFill>
        <p:spPr bwMode="auto">
          <a:xfrm>
            <a:off x="-9401" y="0"/>
            <a:ext cx="91626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4572000" cy="51435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TextBox 5"/>
          <p:cNvSpPr txBox="1">
            <a:spLocks noChangeArrowheads="1"/>
          </p:cNvSpPr>
          <p:nvPr/>
        </p:nvSpPr>
        <p:spPr bwMode="auto">
          <a:xfrm>
            <a:off x="752475" y="3309938"/>
            <a:ext cx="31003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80000"/>
              </a:lnSpc>
              <a:spcBef>
                <a:spcPct val="0"/>
              </a:spcBef>
              <a:buFontTx/>
              <a:buNone/>
            </a:pPr>
            <a:r>
              <a:rPr lang="ru-RU" altLang="en-US" sz="2000" b="1" dirty="0" smtClean="0">
                <a:solidFill>
                  <a:srgbClr val="FFFFFF"/>
                </a:solidFill>
              </a:rPr>
              <a:t>КАТО ПОМАГАТЕ НА</a:t>
            </a:r>
            <a:br>
              <a:rPr lang="ru-RU" altLang="en-US" sz="2000" b="1" dirty="0" smtClean="0">
                <a:solidFill>
                  <a:srgbClr val="FFFFFF"/>
                </a:solidFill>
              </a:rPr>
            </a:br>
            <a:r>
              <a:rPr lang="ru-RU" altLang="en-US" sz="2000" b="1" dirty="0" smtClean="0">
                <a:solidFill>
                  <a:srgbClr val="FFFFFF"/>
                </a:solidFill>
              </a:rPr>
              <a:t>ДРУГИТЕ ДА ПОСТИГАТ</a:t>
            </a:r>
            <a:br>
              <a:rPr lang="ru-RU" altLang="en-US" sz="2000" b="1" dirty="0" smtClean="0">
                <a:solidFill>
                  <a:srgbClr val="FFFFFF"/>
                </a:solidFill>
              </a:rPr>
            </a:br>
            <a:r>
              <a:rPr lang="ru-RU" altLang="en-US" sz="2000" b="1" dirty="0" smtClean="0">
                <a:solidFill>
                  <a:srgbClr val="FFFFFF"/>
                </a:solidFill>
              </a:rPr>
              <a:t>ТОВА, КОЕТО ТЕ ИСКАТ,</a:t>
            </a:r>
          </a:p>
          <a:p>
            <a:pPr algn="ctr" eaLnBrk="1" hangingPunct="1">
              <a:lnSpc>
                <a:spcPct val="80000"/>
              </a:lnSpc>
              <a:spcBef>
                <a:spcPct val="0"/>
              </a:spcBef>
              <a:buFontTx/>
              <a:buNone/>
            </a:pPr>
            <a:r>
              <a:rPr lang="ru-RU" altLang="en-US" sz="2000" b="1" dirty="0" smtClean="0">
                <a:solidFill>
                  <a:srgbClr val="FFFFFF"/>
                </a:solidFill>
              </a:rPr>
              <a:t>ПОЛУЧАВАТЕ ТОВА,</a:t>
            </a:r>
            <a:br>
              <a:rPr lang="ru-RU" altLang="en-US" sz="2000" b="1" dirty="0" smtClean="0">
                <a:solidFill>
                  <a:srgbClr val="FFFFFF"/>
                </a:solidFill>
              </a:rPr>
            </a:br>
            <a:r>
              <a:rPr lang="ru-RU" altLang="en-US" sz="2000" b="1" dirty="0" smtClean="0">
                <a:solidFill>
                  <a:srgbClr val="FFFFFF"/>
                </a:solidFill>
              </a:rPr>
              <a:t>КОЕТО ВИЕ ИСКАТЕ!</a:t>
            </a:r>
            <a:endParaRPr lang="ru-RU" altLang="en-US" sz="2000" b="1" dirty="0">
              <a:solidFill>
                <a:srgbClr val="FFFFFF"/>
              </a:solidFill>
            </a:endParaRPr>
          </a:p>
        </p:txBody>
      </p:sp>
      <p:sp>
        <p:nvSpPr>
          <p:cNvPr id="3077" name="TextBox 5"/>
          <p:cNvSpPr txBox="1">
            <a:spLocks noChangeArrowheads="1"/>
          </p:cNvSpPr>
          <p:nvPr/>
        </p:nvSpPr>
        <p:spPr bwMode="auto">
          <a:xfrm>
            <a:off x="234950" y="484188"/>
            <a:ext cx="4135438"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7200" b="1" dirty="0" smtClean="0">
                <a:solidFill>
                  <a:srgbClr val="FFFFFF"/>
                </a:solidFill>
              </a:rPr>
              <a:t>ФОРЕВЪР</a:t>
            </a:r>
            <a:endParaRPr lang="en-US" altLang="en-US" sz="7200" b="1" dirty="0">
              <a:solidFill>
                <a:srgbClr val="FFFFFF"/>
              </a:solidFill>
            </a:endParaRPr>
          </a:p>
          <a:p>
            <a:pPr algn="ctr" eaLnBrk="1" hangingPunct="1">
              <a:lnSpc>
                <a:spcPct val="80000"/>
              </a:lnSpc>
              <a:spcBef>
                <a:spcPct val="0"/>
              </a:spcBef>
              <a:buFontTx/>
              <a:buNone/>
            </a:pPr>
            <a:r>
              <a:rPr lang="bg-BG" altLang="en-US" sz="4400" b="1" dirty="0" smtClean="0">
                <a:solidFill>
                  <a:srgbClr val="FFFFFF"/>
                </a:solidFill>
              </a:rPr>
              <a:t>МАРКЕТИНГОВ ПЛАН</a:t>
            </a:r>
            <a:endParaRPr lang="en-US" altLang="en-US" sz="4400" b="1"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_MG_3457-V3.jpg"/>
          <p:cNvPicPr>
            <a:picLocks noChangeAspect="1"/>
          </p:cNvPicPr>
          <p:nvPr/>
        </p:nvPicPr>
        <p:blipFill>
          <a:blip r:embed="rId3">
            <a:extLst>
              <a:ext uri="{28A0092B-C50C-407E-A947-70E740481C1C}">
                <a14:useLocalDpi xmlns:a14="http://schemas.microsoft.com/office/drawing/2010/main" val="0"/>
              </a:ext>
            </a:extLst>
          </a:blip>
          <a:srcRect l="9038" r="12849"/>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4572000" cy="5143500"/>
          </a:xfrm>
          <a:prstGeom prst="rect">
            <a:avLst/>
          </a:prstGeom>
          <a:solidFill>
            <a:schemeClr val="tx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TextBox 5"/>
          <p:cNvSpPr txBox="1">
            <a:spLocks noChangeArrowheads="1"/>
          </p:cNvSpPr>
          <p:nvPr/>
        </p:nvSpPr>
        <p:spPr bwMode="auto">
          <a:xfrm>
            <a:off x="752475" y="3309938"/>
            <a:ext cx="31003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80000"/>
              </a:lnSpc>
              <a:spcBef>
                <a:spcPct val="0"/>
              </a:spcBef>
              <a:buFontTx/>
              <a:buNone/>
            </a:pPr>
            <a:r>
              <a:rPr lang="ru-RU" altLang="en-US" sz="2000" b="1" dirty="0" smtClean="0">
                <a:solidFill>
                  <a:srgbClr val="FFFFFF"/>
                </a:solidFill>
              </a:rPr>
              <a:t>КВАЛИФИКАЦИИТЕ И НАГРАЖДАВАНИЯТА ЗАВИСЯТ ОТ ОБЕМА НА ПРОДАЖБИТЕ</a:t>
            </a:r>
            <a:endParaRPr lang="ru-RU" altLang="en-US" sz="2000" b="1" dirty="0">
              <a:solidFill>
                <a:srgbClr val="FFFFFF"/>
              </a:solidFill>
            </a:endParaRPr>
          </a:p>
        </p:txBody>
      </p:sp>
      <p:sp>
        <p:nvSpPr>
          <p:cNvPr id="3077" name="TextBox 5"/>
          <p:cNvSpPr txBox="1">
            <a:spLocks noChangeArrowheads="1"/>
          </p:cNvSpPr>
          <p:nvPr/>
        </p:nvSpPr>
        <p:spPr bwMode="auto">
          <a:xfrm>
            <a:off x="234950" y="484188"/>
            <a:ext cx="4135438" cy="155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6000" b="1" dirty="0" smtClean="0">
                <a:solidFill>
                  <a:srgbClr val="FFFFFF"/>
                </a:solidFill>
              </a:rPr>
              <a:t>БОНУСНИ</a:t>
            </a:r>
            <a:endParaRPr lang="en-US" altLang="en-US" sz="6000" b="1" dirty="0">
              <a:solidFill>
                <a:srgbClr val="FFFFFF"/>
              </a:solidFill>
            </a:endParaRPr>
          </a:p>
          <a:p>
            <a:pPr algn="ctr" eaLnBrk="1" hangingPunct="1">
              <a:lnSpc>
                <a:spcPct val="60000"/>
              </a:lnSpc>
              <a:spcBef>
                <a:spcPct val="0"/>
              </a:spcBef>
              <a:buFontTx/>
              <a:buNone/>
            </a:pPr>
            <a:r>
              <a:rPr lang="bg-BG" altLang="en-US" sz="8800" b="1" dirty="0" smtClean="0">
                <a:solidFill>
                  <a:srgbClr val="FFFFFF"/>
                </a:solidFill>
              </a:rPr>
              <a:t>ТОЧКИ</a:t>
            </a:r>
            <a:endParaRPr lang="en-US" altLang="en-US" sz="5400" b="1" dirty="0">
              <a:solidFill>
                <a:srgbClr val="FFFFFF"/>
              </a:solidFill>
            </a:endParaRPr>
          </a:p>
        </p:txBody>
      </p:sp>
      <p:sp>
        <p:nvSpPr>
          <p:cNvPr id="3" name="Oval 2"/>
          <p:cNvSpPr/>
          <p:nvPr/>
        </p:nvSpPr>
        <p:spPr>
          <a:xfrm>
            <a:off x="5842000" y="484188"/>
            <a:ext cx="685800" cy="685800"/>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b="1" dirty="0"/>
          </a:p>
        </p:txBody>
      </p:sp>
      <p:sp>
        <p:nvSpPr>
          <p:cNvPr id="9" name="Oval 8"/>
          <p:cNvSpPr/>
          <p:nvPr/>
        </p:nvSpPr>
        <p:spPr>
          <a:xfrm>
            <a:off x="5011738" y="3754438"/>
            <a:ext cx="498475" cy="498475"/>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80" name="TextBox 3"/>
          <p:cNvSpPr txBox="1">
            <a:spLocks noChangeArrowheads="1"/>
          </p:cNvSpPr>
          <p:nvPr/>
        </p:nvSpPr>
        <p:spPr bwMode="auto">
          <a:xfrm>
            <a:off x="5860472" y="622300"/>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800" b="1" dirty="0" smtClean="0">
                <a:solidFill>
                  <a:srgbClr val="FFFFFF"/>
                </a:solidFill>
              </a:rPr>
              <a:t>2</a:t>
            </a:r>
            <a:r>
              <a:rPr lang="bg-BG" altLang="en-US" sz="1800" b="1" dirty="0" smtClean="0">
                <a:solidFill>
                  <a:srgbClr val="FFFFFF"/>
                </a:solidFill>
              </a:rPr>
              <a:t> </a:t>
            </a:r>
            <a:r>
              <a:rPr lang="bg-BG" altLang="en-US" sz="1800" b="1" dirty="0" err="1" smtClean="0">
                <a:solidFill>
                  <a:srgbClr val="FFFFFF"/>
                </a:solidFill>
              </a:rPr>
              <a:t>б.т</a:t>
            </a:r>
            <a:r>
              <a:rPr lang="bg-BG" altLang="en-US" sz="1800" b="1" dirty="0" smtClean="0">
                <a:solidFill>
                  <a:srgbClr val="FFFFFF"/>
                </a:solidFill>
              </a:rPr>
              <a:t>.</a:t>
            </a:r>
            <a:endParaRPr lang="en-US" altLang="en-US" sz="1800" b="1" dirty="0">
              <a:solidFill>
                <a:srgbClr val="FFFFFF"/>
              </a:solidFill>
            </a:endParaRPr>
          </a:p>
        </p:txBody>
      </p:sp>
      <p:sp>
        <p:nvSpPr>
          <p:cNvPr id="3081" name="TextBox 10"/>
          <p:cNvSpPr txBox="1">
            <a:spLocks noChangeArrowheads="1"/>
          </p:cNvSpPr>
          <p:nvPr/>
        </p:nvSpPr>
        <p:spPr bwMode="auto">
          <a:xfrm>
            <a:off x="4914900" y="3873500"/>
            <a:ext cx="684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000" b="1" dirty="0" smtClean="0">
                <a:solidFill>
                  <a:srgbClr val="FFFFFF"/>
                </a:solidFill>
              </a:rPr>
              <a:t>0.</a:t>
            </a:r>
            <a:r>
              <a:rPr lang="bg-BG" altLang="en-US" sz="1000" b="1" dirty="0" smtClean="0">
                <a:solidFill>
                  <a:srgbClr val="FFFFFF"/>
                </a:solidFill>
              </a:rPr>
              <a:t>101</a:t>
            </a:r>
            <a:endParaRPr lang="en-US" altLang="en-US" sz="1000" b="1" dirty="0">
              <a:solidFill>
                <a:srgbClr val="FFFFFF"/>
              </a:solidFill>
            </a:endParaRPr>
          </a:p>
        </p:txBody>
      </p:sp>
      <p:sp>
        <p:nvSpPr>
          <p:cNvPr id="12" name="Oval 11"/>
          <p:cNvSpPr/>
          <p:nvPr/>
        </p:nvSpPr>
        <p:spPr>
          <a:xfrm>
            <a:off x="6396038" y="3827463"/>
            <a:ext cx="498475" cy="498475"/>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83" name="TextBox 12"/>
          <p:cNvSpPr txBox="1">
            <a:spLocks noChangeArrowheads="1"/>
          </p:cNvSpPr>
          <p:nvPr/>
        </p:nvSpPr>
        <p:spPr bwMode="auto">
          <a:xfrm>
            <a:off x="6297613" y="3944938"/>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000" b="1" dirty="0" smtClean="0">
                <a:solidFill>
                  <a:srgbClr val="FFFFFF"/>
                </a:solidFill>
              </a:rPr>
              <a:t>0.13</a:t>
            </a:r>
            <a:r>
              <a:rPr lang="bg-BG" altLang="en-US" sz="1000" b="1" dirty="0" smtClean="0">
                <a:solidFill>
                  <a:srgbClr val="FFFFFF"/>
                </a:solidFill>
              </a:rPr>
              <a:t>8</a:t>
            </a:r>
            <a:endParaRPr lang="en-US" altLang="en-US" sz="1000" b="1" dirty="0">
              <a:solidFill>
                <a:srgbClr val="FFFFFF"/>
              </a:solidFill>
            </a:endParaRPr>
          </a:p>
        </p:txBody>
      </p:sp>
      <p:sp>
        <p:nvSpPr>
          <p:cNvPr id="14" name="Oval 13"/>
          <p:cNvSpPr/>
          <p:nvPr/>
        </p:nvSpPr>
        <p:spPr>
          <a:xfrm>
            <a:off x="7469188" y="1190625"/>
            <a:ext cx="498475" cy="498475"/>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85" name="TextBox 14"/>
          <p:cNvSpPr txBox="1">
            <a:spLocks noChangeArrowheads="1"/>
          </p:cNvSpPr>
          <p:nvPr/>
        </p:nvSpPr>
        <p:spPr bwMode="auto">
          <a:xfrm>
            <a:off x="7370763" y="1309688"/>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000" b="1" dirty="0" smtClean="0">
                <a:solidFill>
                  <a:srgbClr val="FFFFFF"/>
                </a:solidFill>
              </a:rPr>
              <a:t>0.05</a:t>
            </a:r>
            <a:r>
              <a:rPr lang="bg-BG" altLang="en-US" sz="1000" b="1" dirty="0" smtClean="0">
                <a:solidFill>
                  <a:srgbClr val="FFFFFF"/>
                </a:solidFill>
              </a:rPr>
              <a:t>3</a:t>
            </a:r>
            <a:endParaRPr lang="en-US" altLang="en-US" sz="1000" b="1" dirty="0">
              <a:solidFill>
                <a:srgbClr val="FFFFFF"/>
              </a:solidFill>
            </a:endParaRPr>
          </a:p>
        </p:txBody>
      </p:sp>
      <p:sp>
        <p:nvSpPr>
          <p:cNvPr id="16" name="Oval 15"/>
          <p:cNvSpPr/>
          <p:nvPr/>
        </p:nvSpPr>
        <p:spPr>
          <a:xfrm>
            <a:off x="8323263" y="1439863"/>
            <a:ext cx="500062" cy="498475"/>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87" name="TextBox 16"/>
          <p:cNvSpPr txBox="1">
            <a:spLocks noChangeArrowheads="1"/>
          </p:cNvSpPr>
          <p:nvPr/>
        </p:nvSpPr>
        <p:spPr bwMode="auto">
          <a:xfrm>
            <a:off x="8226425" y="1558925"/>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000" b="1" dirty="0" smtClean="0">
                <a:solidFill>
                  <a:srgbClr val="FFFFFF"/>
                </a:solidFill>
              </a:rPr>
              <a:t>0.0</a:t>
            </a:r>
            <a:r>
              <a:rPr lang="bg-BG" altLang="en-US" sz="1000" b="1" dirty="0" smtClean="0">
                <a:solidFill>
                  <a:srgbClr val="FFFFFF"/>
                </a:solidFill>
              </a:rPr>
              <a:t>65</a:t>
            </a:r>
            <a:endParaRPr lang="en-US" altLang="en-US" sz="1000" b="1" dirty="0">
              <a:solidFill>
                <a:srgbClr val="FFFFFF"/>
              </a:solidFill>
            </a:endParaRPr>
          </a:p>
        </p:txBody>
      </p:sp>
      <p:sp>
        <p:nvSpPr>
          <p:cNvPr id="18" name="Oval 17"/>
          <p:cNvSpPr/>
          <p:nvPr/>
        </p:nvSpPr>
        <p:spPr>
          <a:xfrm>
            <a:off x="8469313" y="2668588"/>
            <a:ext cx="498475" cy="498475"/>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89" name="TextBox 18"/>
          <p:cNvSpPr txBox="1">
            <a:spLocks noChangeArrowheads="1"/>
          </p:cNvSpPr>
          <p:nvPr/>
        </p:nvSpPr>
        <p:spPr bwMode="auto">
          <a:xfrm>
            <a:off x="8370888" y="2787650"/>
            <a:ext cx="685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000" b="1" dirty="0" smtClean="0">
                <a:solidFill>
                  <a:srgbClr val="FFFFFF"/>
                </a:solidFill>
              </a:rPr>
              <a:t>0.127</a:t>
            </a:r>
            <a:endParaRPr lang="en-US" altLang="en-US" sz="1000" b="1" dirty="0">
              <a:solidFill>
                <a:srgbClr val="FFFFFF"/>
              </a:solidFill>
            </a:endParaRPr>
          </a:p>
        </p:txBody>
      </p:sp>
      <p:sp>
        <p:nvSpPr>
          <p:cNvPr id="20" name="Oval 19"/>
          <p:cNvSpPr/>
          <p:nvPr/>
        </p:nvSpPr>
        <p:spPr>
          <a:xfrm>
            <a:off x="7653338" y="3730625"/>
            <a:ext cx="355600" cy="355600"/>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91" name="TextBox 20"/>
          <p:cNvSpPr txBox="1">
            <a:spLocks noChangeArrowheads="1"/>
          </p:cNvSpPr>
          <p:nvPr/>
        </p:nvSpPr>
        <p:spPr bwMode="auto">
          <a:xfrm>
            <a:off x="7483475" y="3803650"/>
            <a:ext cx="685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700" b="1" dirty="0" smtClean="0">
                <a:solidFill>
                  <a:srgbClr val="FFFFFF"/>
                </a:solidFill>
              </a:rPr>
              <a:t>0.01</a:t>
            </a:r>
            <a:r>
              <a:rPr lang="bg-BG" altLang="en-US" sz="700" b="1" dirty="0" smtClean="0">
                <a:solidFill>
                  <a:srgbClr val="FFFFFF"/>
                </a:solidFill>
              </a:rPr>
              <a:t>5</a:t>
            </a:r>
            <a:endParaRPr lang="en-US" altLang="en-US" sz="900" b="1" dirty="0">
              <a:solidFill>
                <a:srgbClr val="FFFFFF"/>
              </a:solidFill>
            </a:endParaRPr>
          </a:p>
        </p:txBody>
      </p:sp>
      <p:sp>
        <p:nvSpPr>
          <p:cNvPr id="24" name="Oval 23"/>
          <p:cNvSpPr/>
          <p:nvPr/>
        </p:nvSpPr>
        <p:spPr>
          <a:xfrm>
            <a:off x="8269288" y="4319588"/>
            <a:ext cx="355600" cy="355600"/>
          </a:xfrm>
          <a:prstGeom prst="ellipse">
            <a:avLst/>
          </a:prstGeom>
          <a:solidFill>
            <a:srgbClr val="6039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dirty="0"/>
          </a:p>
        </p:txBody>
      </p:sp>
      <p:sp>
        <p:nvSpPr>
          <p:cNvPr id="3093" name="TextBox 24"/>
          <p:cNvSpPr txBox="1">
            <a:spLocks noChangeArrowheads="1"/>
          </p:cNvSpPr>
          <p:nvPr/>
        </p:nvSpPr>
        <p:spPr bwMode="auto">
          <a:xfrm>
            <a:off x="8101013" y="4392613"/>
            <a:ext cx="6842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700" b="1" dirty="0" smtClean="0">
                <a:solidFill>
                  <a:srgbClr val="FFFFFF"/>
                </a:solidFill>
              </a:rPr>
              <a:t>0.01</a:t>
            </a:r>
            <a:r>
              <a:rPr lang="bg-BG" altLang="en-US" sz="700" b="1" dirty="0" smtClean="0">
                <a:solidFill>
                  <a:srgbClr val="FFFFFF"/>
                </a:solidFill>
              </a:rPr>
              <a:t>4</a:t>
            </a:r>
            <a:endParaRPr lang="en-US" altLang="en-US" sz="900" b="1" dirty="0">
              <a:solidFill>
                <a:srgbClr val="FFFFFF"/>
              </a:solidFill>
            </a:endParaRPr>
          </a:p>
        </p:txBody>
      </p:sp>
    </p:spTree>
    <p:extLst>
      <p:ext uri="{BB962C8B-B14F-4D97-AF65-F5344CB8AC3E}">
        <p14:creationId xmlns:p14="http://schemas.microsoft.com/office/powerpoint/2010/main" val="1424533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7955" y="1800296"/>
            <a:ext cx="1781166" cy="154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3528" y="1795203"/>
            <a:ext cx="1787044"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12"/>
          <p:cNvSpPr txBox="1">
            <a:spLocks noChangeArrowheads="1"/>
          </p:cNvSpPr>
          <p:nvPr/>
        </p:nvSpPr>
        <p:spPr bwMode="auto">
          <a:xfrm>
            <a:off x="1835524" y="3448780"/>
            <a:ext cx="866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FFFFFF"/>
                </a:solidFill>
              </a:rPr>
              <a:t>15%</a:t>
            </a:r>
          </a:p>
        </p:txBody>
      </p:sp>
      <p:sp>
        <p:nvSpPr>
          <p:cNvPr id="5131" name="TextBox 14"/>
          <p:cNvSpPr txBox="1">
            <a:spLocks noChangeArrowheads="1"/>
          </p:cNvSpPr>
          <p:nvPr/>
        </p:nvSpPr>
        <p:spPr bwMode="auto">
          <a:xfrm>
            <a:off x="6438035" y="3452392"/>
            <a:ext cx="896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smtClean="0">
                <a:solidFill>
                  <a:srgbClr val="FFFFFF"/>
                </a:solidFill>
              </a:rPr>
              <a:t>3</a:t>
            </a:r>
            <a:r>
              <a:rPr lang="bg-BG" altLang="en-US" sz="2400" b="1" dirty="0" smtClean="0">
                <a:solidFill>
                  <a:srgbClr val="FFFFFF"/>
                </a:solidFill>
              </a:rPr>
              <a:t>0</a:t>
            </a:r>
            <a:r>
              <a:rPr lang="en-US" altLang="en-US" sz="2400" b="1" dirty="0" smtClean="0">
                <a:solidFill>
                  <a:srgbClr val="FFFFFF"/>
                </a:solidFill>
              </a:rPr>
              <a:t>%</a:t>
            </a:r>
            <a:endParaRPr lang="en-US" altLang="en-US" sz="2400" b="1" dirty="0">
              <a:solidFill>
                <a:srgbClr val="FFFFFF"/>
              </a:solidFill>
            </a:endParaRPr>
          </a:p>
        </p:txBody>
      </p:sp>
      <p:sp>
        <p:nvSpPr>
          <p:cNvPr id="182" name="Rectangle 181"/>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4" name="TextBox 5"/>
          <p:cNvSpPr txBox="1">
            <a:spLocks noChangeArrowheads="1"/>
          </p:cNvSpPr>
          <p:nvPr/>
        </p:nvSpPr>
        <p:spPr bwMode="auto">
          <a:xfrm>
            <a:off x="1200150" y="41275"/>
            <a:ext cx="67437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smtClean="0">
                <a:solidFill>
                  <a:srgbClr val="FFFFFF"/>
                </a:solidFill>
              </a:rPr>
              <a:t>ФОРЕВЪР МАРКЕТИНГОВ ПЛАН</a:t>
            </a:r>
            <a:endParaRPr lang="en-US" altLang="en-US" sz="900" b="1" dirty="0">
              <a:solidFill>
                <a:srgbClr val="FFFFFF"/>
              </a:solidFill>
            </a:endParaRPr>
          </a:p>
        </p:txBody>
      </p:sp>
      <p:sp>
        <p:nvSpPr>
          <p:cNvPr id="15" name="TextBox 132"/>
          <p:cNvSpPr txBox="1">
            <a:spLocks noChangeArrowheads="1"/>
          </p:cNvSpPr>
          <p:nvPr/>
        </p:nvSpPr>
        <p:spPr bwMode="auto">
          <a:xfrm>
            <a:off x="1240918" y="3851360"/>
            <a:ext cx="205524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ОТСТЪПКА ОТ ПРЕПОРЪЧИТЕЛНИТЕ ЦЕНИ ЗА ПРОДАЖБА</a:t>
            </a:r>
            <a:endParaRPr lang="ru-RU" altLang="en-US" sz="1200" b="1" dirty="0">
              <a:solidFill>
                <a:srgbClr val="FFFFFF"/>
              </a:solidFill>
            </a:endParaRPr>
          </a:p>
        </p:txBody>
      </p:sp>
      <p:sp>
        <p:nvSpPr>
          <p:cNvPr id="16" name="TextBox 15"/>
          <p:cNvSpPr txBox="1">
            <a:spLocks noChangeArrowheads="1"/>
          </p:cNvSpPr>
          <p:nvPr/>
        </p:nvSpPr>
        <p:spPr bwMode="auto">
          <a:xfrm>
            <a:off x="1588654" y="879601"/>
            <a:ext cx="1376218" cy="652486"/>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70000"/>
              </a:lnSpc>
              <a:defRPr/>
            </a:pPr>
            <a:r>
              <a:rPr lang="bg-BG" sz="2800" b="1" dirty="0" smtClean="0">
                <a:solidFill>
                  <a:schemeClr val="bg1">
                    <a:lumMod val="85000"/>
                  </a:schemeClr>
                </a:solidFill>
                <a:latin typeface="Calibri" charset="0"/>
                <a:ea typeface="ＭＳ Ｐゴシック" charset="0"/>
                <a:cs typeface="ＭＳ Ｐゴシック" charset="0"/>
              </a:rPr>
              <a:t>НОВУС</a:t>
            </a:r>
            <a:endParaRPr lang="en-US" sz="2800"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2300" b="1" dirty="0" smtClean="0">
                <a:solidFill>
                  <a:schemeClr val="bg1">
                    <a:lumMod val="85000"/>
                  </a:schemeClr>
                </a:solidFill>
                <a:latin typeface="Calibri" charset="0"/>
                <a:ea typeface="ＭＳ Ｐゴシック" charset="0"/>
                <a:cs typeface="ＭＳ Ｐゴシック" charset="0"/>
              </a:rPr>
              <a:t>КЛИЕНТ</a:t>
            </a:r>
            <a:endParaRPr lang="en-US" sz="2300" b="1" dirty="0">
              <a:solidFill>
                <a:schemeClr val="bg1">
                  <a:lumMod val="85000"/>
                </a:schemeClr>
              </a:solidFill>
              <a:latin typeface="Calibri" charset="0"/>
              <a:ea typeface="ＭＳ Ｐゴシック" charset="0"/>
              <a:cs typeface="ＭＳ Ｐゴシック" charset="0"/>
            </a:endParaRPr>
          </a:p>
        </p:txBody>
      </p:sp>
      <p:sp>
        <p:nvSpPr>
          <p:cNvPr id="17" name="TextBox 16"/>
          <p:cNvSpPr txBox="1">
            <a:spLocks noChangeArrowheads="1"/>
          </p:cNvSpPr>
          <p:nvPr/>
        </p:nvSpPr>
        <p:spPr bwMode="auto">
          <a:xfrm>
            <a:off x="5698839" y="749502"/>
            <a:ext cx="2346035" cy="900246"/>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70000"/>
              </a:lnSpc>
              <a:defRPr/>
            </a:pPr>
            <a:r>
              <a:rPr lang="bg-BG" sz="2000" b="1" dirty="0" smtClean="0">
                <a:solidFill>
                  <a:schemeClr val="bg1">
                    <a:lumMod val="85000"/>
                  </a:schemeClr>
                </a:solidFill>
                <a:latin typeface="Calibri" charset="0"/>
                <a:ea typeface="ＭＳ Ｐゴシック" charset="0"/>
                <a:cs typeface="ＭＳ Ｐゴシック" charset="0"/>
              </a:rPr>
              <a:t>СОБСТВЕНИК</a:t>
            </a:r>
          </a:p>
          <a:p>
            <a:pPr algn="ctr">
              <a:lnSpc>
                <a:spcPct val="70000"/>
              </a:lnSpc>
              <a:defRPr/>
            </a:pPr>
            <a:r>
              <a:rPr lang="bg-BG" sz="2000" b="1" dirty="0" smtClean="0">
                <a:solidFill>
                  <a:schemeClr val="bg1">
                    <a:lumMod val="85000"/>
                  </a:schemeClr>
                </a:solidFill>
                <a:latin typeface="Calibri" charset="0"/>
                <a:ea typeface="ＭＳ Ｐゴシック" charset="0"/>
                <a:cs typeface="ＭＳ Ｐゴシック" charset="0"/>
              </a:rPr>
              <a:t>НА ФОРЕВЪР</a:t>
            </a:r>
            <a:endParaRPr lang="en-US" sz="2000"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3300" b="1" dirty="0" smtClean="0">
                <a:solidFill>
                  <a:schemeClr val="bg1">
                    <a:lumMod val="85000"/>
                  </a:schemeClr>
                </a:solidFill>
                <a:latin typeface="Calibri" charset="0"/>
                <a:ea typeface="ＭＳ Ｐゴシック" charset="0"/>
                <a:cs typeface="ＭＳ Ｐゴシック" charset="0"/>
              </a:rPr>
              <a:t>БИЗНЕС</a:t>
            </a:r>
            <a:endParaRPr lang="en-US" sz="3300" b="1" dirty="0">
              <a:solidFill>
                <a:schemeClr val="bg1">
                  <a:lumMod val="85000"/>
                </a:schemeClr>
              </a:solidFill>
              <a:latin typeface="Calibri" charset="0"/>
              <a:ea typeface="ＭＳ Ｐゴシック" charset="0"/>
              <a:cs typeface="ＭＳ Ｐゴシック" charset="0"/>
            </a:endParaRPr>
          </a:p>
        </p:txBody>
      </p:sp>
      <p:sp>
        <p:nvSpPr>
          <p:cNvPr id="18" name="TextBox 132"/>
          <p:cNvSpPr txBox="1">
            <a:spLocks noChangeArrowheads="1"/>
          </p:cNvSpPr>
          <p:nvPr/>
        </p:nvSpPr>
        <p:spPr bwMode="auto">
          <a:xfrm>
            <a:off x="5853873" y="3851360"/>
            <a:ext cx="20552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ОТСТЪПКА</a:t>
            </a:r>
          </a:p>
          <a:p>
            <a:pPr algn="ctr" eaLnBrk="1" hangingPunct="1">
              <a:lnSpc>
                <a:spcPct val="90000"/>
              </a:lnSpc>
              <a:spcBef>
                <a:spcPct val="0"/>
              </a:spcBef>
              <a:buFontTx/>
              <a:buNone/>
            </a:pPr>
            <a:r>
              <a:rPr lang="ru-RU" altLang="en-US" sz="1200" b="1" dirty="0">
                <a:solidFill>
                  <a:srgbClr val="FFFFFF"/>
                </a:solidFill>
              </a:rPr>
              <a:t>+</a:t>
            </a:r>
          </a:p>
        </p:txBody>
      </p:sp>
      <p:sp>
        <p:nvSpPr>
          <p:cNvPr id="19" name="TextBox 132"/>
          <p:cNvSpPr txBox="1">
            <a:spLocks noChangeArrowheads="1"/>
          </p:cNvSpPr>
          <p:nvPr/>
        </p:nvSpPr>
        <p:spPr bwMode="auto">
          <a:xfrm>
            <a:off x="5858494" y="4539469"/>
            <a:ext cx="20552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ДОПЪЛНИТЕЛНИ</a:t>
            </a:r>
            <a:br>
              <a:rPr lang="ru-RU" altLang="en-US" sz="1200" b="1" dirty="0" smtClean="0">
                <a:solidFill>
                  <a:srgbClr val="FFFFFF"/>
                </a:solidFill>
              </a:rPr>
            </a:br>
            <a:r>
              <a:rPr lang="ru-RU" altLang="en-US" sz="1200" b="1" dirty="0" smtClean="0">
                <a:solidFill>
                  <a:srgbClr val="FFFFFF"/>
                </a:solidFill>
              </a:rPr>
              <a:t>ОТСТЪПКИ </a:t>
            </a:r>
            <a:r>
              <a:rPr lang="ru-RU" altLang="en-US" sz="1200" b="1" dirty="0">
                <a:solidFill>
                  <a:srgbClr val="FFFFFF"/>
                </a:solidFill>
              </a:rPr>
              <a:t>И </a:t>
            </a:r>
            <a:r>
              <a:rPr lang="ru-RU" altLang="en-US" sz="1200" b="1" dirty="0" smtClean="0">
                <a:solidFill>
                  <a:srgbClr val="FFFFFF"/>
                </a:solidFill>
              </a:rPr>
              <a:t>БОНУСИ</a:t>
            </a:r>
            <a:endParaRPr lang="ru-RU" altLang="en-US" sz="1200" b="1" dirty="0">
              <a:solidFill>
                <a:srgbClr val="FFFFFF"/>
              </a:solidFill>
            </a:endParaRPr>
          </a:p>
        </p:txBody>
      </p:sp>
      <p:sp>
        <p:nvSpPr>
          <p:cNvPr id="20" name="TextBox 14"/>
          <p:cNvSpPr txBox="1">
            <a:spLocks noChangeArrowheads="1"/>
          </p:cNvSpPr>
          <p:nvPr/>
        </p:nvSpPr>
        <p:spPr bwMode="auto">
          <a:xfrm>
            <a:off x="6336142" y="4124547"/>
            <a:ext cx="1073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2400" b="1" dirty="0" smtClean="0">
                <a:solidFill>
                  <a:srgbClr val="FFFFFF"/>
                </a:solidFill>
              </a:rPr>
              <a:t>5-18</a:t>
            </a:r>
            <a:r>
              <a:rPr lang="en-US" altLang="en-US" sz="2400" b="1" dirty="0" smtClean="0">
                <a:solidFill>
                  <a:srgbClr val="FFFFFF"/>
                </a:solidFill>
              </a:rPr>
              <a:t>%</a:t>
            </a:r>
            <a:endParaRPr lang="en-US" altLang="en-US" sz="2400" b="1" dirty="0">
              <a:solidFill>
                <a:srgbClr val="FFFFFF"/>
              </a:solidFill>
            </a:endParaRPr>
          </a:p>
        </p:txBody>
      </p:sp>
      <p:sp>
        <p:nvSpPr>
          <p:cNvPr id="21" name="TextBox 132"/>
          <p:cNvSpPr txBox="1">
            <a:spLocks noChangeArrowheads="1"/>
          </p:cNvSpPr>
          <p:nvPr/>
        </p:nvSpPr>
        <p:spPr bwMode="auto">
          <a:xfrm>
            <a:off x="3557874" y="2111734"/>
            <a:ext cx="20552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ПОКУПКА НА СТОЙНОСТ </a:t>
            </a:r>
          </a:p>
          <a:p>
            <a:pPr algn="ctr" eaLnBrk="1" hangingPunct="1">
              <a:lnSpc>
                <a:spcPct val="90000"/>
              </a:lnSpc>
              <a:spcBef>
                <a:spcPct val="0"/>
              </a:spcBef>
              <a:buFontTx/>
              <a:buNone/>
            </a:pPr>
            <a:r>
              <a:rPr lang="ru-RU" altLang="en-US" sz="1200" b="1" dirty="0" smtClean="0">
                <a:solidFill>
                  <a:srgbClr val="FFFFFF"/>
                </a:solidFill>
              </a:rPr>
              <a:t>2 б.т. В РАМКИТЕ НА ДВА ПОСЛЕДОВАТЕЛНИ КАЛЕНДАРНИ МЕСЕЦА (ИЛИ ПО-МАЛКО)</a:t>
            </a:r>
            <a:endParaRPr lang="ru-RU" altLang="en-US" sz="1200" b="1" dirty="0">
              <a:solidFill>
                <a:srgbClr val="FFFFFF"/>
              </a:solidFill>
            </a:endParaRPr>
          </a:p>
        </p:txBody>
      </p:sp>
      <p:cxnSp>
        <p:nvCxnSpPr>
          <p:cNvPr id="22" name="Straight Arrow Connector 21"/>
          <p:cNvCxnSpPr/>
          <p:nvPr/>
        </p:nvCxnSpPr>
        <p:spPr>
          <a:xfrm flipV="1">
            <a:off x="5419725" y="2569204"/>
            <a:ext cx="52570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23" name="Straight Arrow Connector 22"/>
          <p:cNvCxnSpPr/>
          <p:nvPr/>
        </p:nvCxnSpPr>
        <p:spPr>
          <a:xfrm flipV="1">
            <a:off x="3218967" y="2569204"/>
            <a:ext cx="525703" cy="0"/>
          </a:xfrm>
          <a:prstGeom prst="straightConnector1">
            <a:avLst/>
          </a:prstGeom>
          <a:ln>
            <a:solidFill>
              <a:srgbClr val="FFFFFF"/>
            </a:solidFill>
            <a:tailEnd type="none"/>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38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3947" y="2829977"/>
            <a:ext cx="890583" cy="77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5386" y="1822911"/>
            <a:ext cx="1341773" cy="116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12"/>
          <p:cNvSpPr txBox="1">
            <a:spLocks noChangeArrowheads="1"/>
          </p:cNvSpPr>
          <p:nvPr/>
        </p:nvSpPr>
        <p:spPr bwMode="auto">
          <a:xfrm>
            <a:off x="1835524" y="3448780"/>
            <a:ext cx="866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2400" b="1" dirty="0" smtClean="0">
                <a:solidFill>
                  <a:srgbClr val="FFFFFF"/>
                </a:solidFill>
              </a:rPr>
              <a:t>30</a:t>
            </a:r>
            <a:r>
              <a:rPr lang="en-US" altLang="en-US" sz="2400" b="1" dirty="0" smtClean="0">
                <a:solidFill>
                  <a:srgbClr val="FFFFFF"/>
                </a:solidFill>
              </a:rPr>
              <a:t>%</a:t>
            </a:r>
            <a:endParaRPr lang="en-US" altLang="en-US" sz="2400" b="1" dirty="0">
              <a:solidFill>
                <a:srgbClr val="FFFFFF"/>
              </a:solidFill>
            </a:endParaRPr>
          </a:p>
        </p:txBody>
      </p:sp>
      <p:sp>
        <p:nvSpPr>
          <p:cNvPr id="5131" name="TextBox 14"/>
          <p:cNvSpPr txBox="1">
            <a:spLocks noChangeArrowheads="1"/>
          </p:cNvSpPr>
          <p:nvPr/>
        </p:nvSpPr>
        <p:spPr bwMode="auto">
          <a:xfrm>
            <a:off x="6428799" y="3452392"/>
            <a:ext cx="896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2400" b="1" dirty="0" smtClean="0">
                <a:solidFill>
                  <a:srgbClr val="FFFFFF"/>
                </a:solidFill>
              </a:rPr>
              <a:t>15</a:t>
            </a:r>
            <a:r>
              <a:rPr lang="en-US" altLang="en-US" sz="2400" b="1" dirty="0" smtClean="0">
                <a:solidFill>
                  <a:srgbClr val="FFFFFF"/>
                </a:solidFill>
              </a:rPr>
              <a:t>%</a:t>
            </a:r>
            <a:endParaRPr lang="en-US" altLang="en-US" sz="2400" b="1" dirty="0">
              <a:solidFill>
                <a:srgbClr val="FFFFFF"/>
              </a:solidFill>
            </a:endParaRPr>
          </a:p>
        </p:txBody>
      </p:sp>
      <p:sp>
        <p:nvSpPr>
          <p:cNvPr id="182" name="Rectangle 181"/>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34" name="TextBox 5"/>
          <p:cNvSpPr txBox="1">
            <a:spLocks noChangeArrowheads="1"/>
          </p:cNvSpPr>
          <p:nvPr/>
        </p:nvSpPr>
        <p:spPr bwMode="auto">
          <a:xfrm>
            <a:off x="1200150" y="41275"/>
            <a:ext cx="67437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smtClean="0">
                <a:solidFill>
                  <a:srgbClr val="FFFFFF"/>
                </a:solidFill>
              </a:rPr>
              <a:t>ФОРЕВЪР МАРКЕТИНГОВ ПЛАН</a:t>
            </a:r>
            <a:endParaRPr lang="en-US" altLang="en-US" sz="900" b="1" dirty="0">
              <a:solidFill>
                <a:srgbClr val="FFFFFF"/>
              </a:solidFill>
            </a:endParaRPr>
          </a:p>
        </p:txBody>
      </p:sp>
      <p:sp>
        <p:nvSpPr>
          <p:cNvPr id="15" name="TextBox 132"/>
          <p:cNvSpPr txBox="1">
            <a:spLocks noChangeArrowheads="1"/>
          </p:cNvSpPr>
          <p:nvPr/>
        </p:nvSpPr>
        <p:spPr bwMode="auto">
          <a:xfrm>
            <a:off x="1240918" y="3851360"/>
            <a:ext cx="20552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a:solidFill>
                  <a:srgbClr val="FFFFFF"/>
                </a:solidFill>
              </a:rPr>
              <a:t>ПЕЧАЛБА ОТ </a:t>
            </a:r>
            <a:r>
              <a:rPr lang="ru-RU" altLang="en-US" sz="1200" b="1" dirty="0" smtClean="0">
                <a:solidFill>
                  <a:srgbClr val="FFFFFF"/>
                </a:solidFill>
              </a:rPr>
              <a:t>ПРОДАЖБИ</a:t>
            </a:r>
          </a:p>
          <a:p>
            <a:pPr algn="ctr" eaLnBrk="1" hangingPunct="1">
              <a:lnSpc>
                <a:spcPct val="90000"/>
              </a:lnSpc>
              <a:spcBef>
                <a:spcPct val="0"/>
              </a:spcBef>
              <a:buFontTx/>
              <a:buNone/>
            </a:pPr>
            <a:r>
              <a:rPr lang="ru-RU" altLang="en-US" sz="1200" b="1" dirty="0">
                <a:solidFill>
                  <a:srgbClr val="FFFFFF"/>
                </a:solidFill>
              </a:rPr>
              <a:t>+</a:t>
            </a:r>
          </a:p>
        </p:txBody>
      </p:sp>
      <p:sp>
        <p:nvSpPr>
          <p:cNvPr id="16" name="TextBox 15"/>
          <p:cNvSpPr txBox="1">
            <a:spLocks noChangeArrowheads="1"/>
          </p:cNvSpPr>
          <p:nvPr/>
        </p:nvSpPr>
        <p:spPr bwMode="auto">
          <a:xfrm>
            <a:off x="1172442" y="862950"/>
            <a:ext cx="2207490" cy="674031"/>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70000"/>
              </a:lnSpc>
              <a:defRPr/>
            </a:pPr>
            <a:r>
              <a:rPr lang="bg-BG" sz="2600" b="1" dirty="0" smtClean="0">
                <a:solidFill>
                  <a:schemeClr val="bg1">
                    <a:lumMod val="85000"/>
                  </a:schemeClr>
                </a:solidFill>
                <a:latin typeface="Calibri" charset="0"/>
                <a:ea typeface="ＭＳ Ｐゴシック" charset="0"/>
                <a:cs typeface="ＭＳ Ｐゴシック" charset="0"/>
              </a:rPr>
              <a:t>ПЕЧАЛБИ ОТ</a:t>
            </a:r>
            <a:endParaRPr lang="en-US" sz="2600"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2800" b="1" dirty="0" smtClean="0">
                <a:solidFill>
                  <a:schemeClr val="bg1">
                    <a:lumMod val="85000"/>
                  </a:schemeClr>
                </a:solidFill>
                <a:latin typeface="Calibri" charset="0"/>
                <a:ea typeface="ＭＳ Ｐゴシック" charset="0"/>
                <a:cs typeface="ＭＳ Ｐゴシック" charset="0"/>
              </a:rPr>
              <a:t>ПРОДАЖБИ</a:t>
            </a:r>
            <a:endParaRPr lang="en-US" sz="2800" b="1" dirty="0">
              <a:solidFill>
                <a:schemeClr val="bg1">
                  <a:lumMod val="85000"/>
                </a:schemeClr>
              </a:solidFill>
              <a:latin typeface="Calibri" charset="0"/>
              <a:ea typeface="ＭＳ Ｐゴシック" charset="0"/>
              <a:cs typeface="ＭＳ Ｐゴシック" charset="0"/>
            </a:endParaRPr>
          </a:p>
        </p:txBody>
      </p:sp>
      <p:sp>
        <p:nvSpPr>
          <p:cNvPr id="17" name="TextBox 16"/>
          <p:cNvSpPr txBox="1">
            <a:spLocks noChangeArrowheads="1"/>
          </p:cNvSpPr>
          <p:nvPr/>
        </p:nvSpPr>
        <p:spPr bwMode="auto">
          <a:xfrm>
            <a:off x="5698839" y="740266"/>
            <a:ext cx="2346035" cy="900246"/>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70000"/>
              </a:lnSpc>
              <a:defRPr/>
            </a:pPr>
            <a:r>
              <a:rPr lang="bg-BG" sz="2600" b="1" dirty="0" smtClean="0">
                <a:solidFill>
                  <a:schemeClr val="bg1">
                    <a:lumMod val="85000"/>
                  </a:schemeClr>
                </a:solidFill>
                <a:latin typeface="Calibri" charset="0"/>
                <a:ea typeface="ＭＳ Ｐゴシック" charset="0"/>
                <a:cs typeface="ＭＳ Ｐゴシック" charset="0"/>
              </a:rPr>
              <a:t>ПЕЧАЛБА</a:t>
            </a:r>
          </a:p>
          <a:p>
            <a:pPr algn="ctr">
              <a:lnSpc>
                <a:spcPct val="70000"/>
              </a:lnSpc>
              <a:defRPr/>
            </a:pPr>
            <a:r>
              <a:rPr lang="bg-BG" sz="2400" b="1" dirty="0" smtClean="0">
                <a:solidFill>
                  <a:schemeClr val="bg1">
                    <a:lumMod val="85000"/>
                  </a:schemeClr>
                </a:solidFill>
                <a:latin typeface="Calibri" charset="0"/>
                <a:ea typeface="ＭＳ Ｐゴシック" charset="0"/>
                <a:cs typeface="ＭＳ Ｐゴシック" charset="0"/>
              </a:rPr>
              <a:t>ОТ НОВУС</a:t>
            </a:r>
          </a:p>
          <a:p>
            <a:pPr algn="ctr">
              <a:lnSpc>
                <a:spcPct val="70000"/>
              </a:lnSpc>
              <a:defRPr/>
            </a:pPr>
            <a:r>
              <a:rPr lang="bg-BG" sz="2500" b="1" dirty="0" smtClean="0">
                <a:solidFill>
                  <a:schemeClr val="bg1">
                    <a:lumMod val="85000"/>
                  </a:schemeClr>
                </a:solidFill>
                <a:latin typeface="Calibri" charset="0"/>
                <a:ea typeface="ＭＳ Ｐゴシック" charset="0"/>
                <a:cs typeface="ＭＳ Ｐゴシック" charset="0"/>
              </a:rPr>
              <a:t>КЛИЕНТИ</a:t>
            </a:r>
            <a:endParaRPr lang="en-US" sz="2500" b="1" dirty="0">
              <a:solidFill>
                <a:schemeClr val="bg1">
                  <a:lumMod val="85000"/>
                </a:schemeClr>
              </a:solidFill>
              <a:latin typeface="Calibri" charset="0"/>
              <a:ea typeface="ＭＳ Ｐゴシック" charset="0"/>
              <a:cs typeface="ＭＳ Ｐゴシック" charset="0"/>
            </a:endParaRPr>
          </a:p>
        </p:txBody>
      </p:sp>
      <p:sp>
        <p:nvSpPr>
          <p:cNvPr id="18" name="TextBox 132"/>
          <p:cNvSpPr txBox="1">
            <a:spLocks noChangeArrowheads="1"/>
          </p:cNvSpPr>
          <p:nvPr/>
        </p:nvSpPr>
        <p:spPr bwMode="auto">
          <a:xfrm>
            <a:off x="5844637" y="3851360"/>
            <a:ext cx="20552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a:solidFill>
                  <a:srgbClr val="FFFFFF"/>
                </a:solidFill>
              </a:rPr>
              <a:t>ПЕЧАЛБА ОТ НОВУС </a:t>
            </a:r>
            <a:r>
              <a:rPr lang="ru-RU" altLang="en-US" sz="1200" b="1" dirty="0" smtClean="0">
                <a:solidFill>
                  <a:srgbClr val="FFFFFF"/>
                </a:solidFill>
              </a:rPr>
              <a:t>КЛИЕНТ</a:t>
            </a:r>
          </a:p>
          <a:p>
            <a:pPr algn="ctr" eaLnBrk="1" hangingPunct="1">
              <a:lnSpc>
                <a:spcPct val="90000"/>
              </a:lnSpc>
              <a:spcBef>
                <a:spcPct val="0"/>
              </a:spcBef>
              <a:buFontTx/>
              <a:buNone/>
            </a:pPr>
            <a:r>
              <a:rPr lang="ru-RU" altLang="en-US" sz="1200" b="1" dirty="0">
                <a:solidFill>
                  <a:srgbClr val="FFFFFF"/>
                </a:solidFill>
              </a:rPr>
              <a:t>+</a:t>
            </a:r>
          </a:p>
        </p:txBody>
      </p:sp>
      <p:sp>
        <p:nvSpPr>
          <p:cNvPr id="19" name="TextBox 132"/>
          <p:cNvSpPr txBox="1">
            <a:spLocks noChangeArrowheads="1"/>
          </p:cNvSpPr>
          <p:nvPr/>
        </p:nvSpPr>
        <p:spPr bwMode="auto">
          <a:xfrm>
            <a:off x="1258778" y="4539469"/>
            <a:ext cx="205524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ЛИЧЕН БОНУС</a:t>
            </a:r>
            <a:endParaRPr lang="ru-RU" altLang="en-US" sz="1200" b="1" dirty="0">
              <a:solidFill>
                <a:srgbClr val="FFFFFF"/>
              </a:solidFill>
            </a:endParaRPr>
          </a:p>
        </p:txBody>
      </p:sp>
      <p:sp>
        <p:nvSpPr>
          <p:cNvPr id="20" name="TextBox 14"/>
          <p:cNvSpPr txBox="1">
            <a:spLocks noChangeArrowheads="1"/>
          </p:cNvSpPr>
          <p:nvPr/>
        </p:nvSpPr>
        <p:spPr bwMode="auto">
          <a:xfrm>
            <a:off x="1736426" y="4124547"/>
            <a:ext cx="1073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2400" b="1" dirty="0" smtClean="0">
                <a:solidFill>
                  <a:srgbClr val="FFFFFF"/>
                </a:solidFill>
              </a:rPr>
              <a:t>5-18</a:t>
            </a:r>
            <a:r>
              <a:rPr lang="en-US" altLang="en-US" sz="2400" b="1" dirty="0" smtClean="0">
                <a:solidFill>
                  <a:srgbClr val="FFFFFF"/>
                </a:solidFill>
              </a:rPr>
              <a:t>%</a:t>
            </a:r>
            <a:endParaRPr lang="en-US" altLang="en-US" sz="2400" b="1" dirty="0">
              <a:solidFill>
                <a:srgbClr val="FFFFFF"/>
              </a:solidFill>
            </a:endParaRPr>
          </a:p>
        </p:txBody>
      </p:sp>
      <p:sp>
        <p:nvSpPr>
          <p:cNvPr id="21" name="TextBox 132"/>
          <p:cNvSpPr txBox="1">
            <a:spLocks noChangeArrowheads="1"/>
          </p:cNvSpPr>
          <p:nvPr/>
        </p:nvSpPr>
        <p:spPr bwMode="auto">
          <a:xfrm>
            <a:off x="5863114" y="4544090"/>
            <a:ext cx="205524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БОНУС ОТ НОВУС КЛИЕНТ</a:t>
            </a:r>
            <a:endParaRPr lang="ru-RU" altLang="en-US" sz="1200" b="1" dirty="0">
              <a:solidFill>
                <a:srgbClr val="FFFFFF"/>
              </a:solidFill>
            </a:endParaRPr>
          </a:p>
        </p:txBody>
      </p:sp>
      <p:sp>
        <p:nvSpPr>
          <p:cNvPr id="22" name="TextBox 14"/>
          <p:cNvSpPr txBox="1">
            <a:spLocks noChangeArrowheads="1"/>
          </p:cNvSpPr>
          <p:nvPr/>
        </p:nvSpPr>
        <p:spPr bwMode="auto">
          <a:xfrm>
            <a:off x="6340762" y="4129168"/>
            <a:ext cx="1073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2400" b="1" dirty="0" smtClean="0">
                <a:solidFill>
                  <a:srgbClr val="FFFFFF"/>
                </a:solidFill>
              </a:rPr>
              <a:t>5-18</a:t>
            </a:r>
            <a:r>
              <a:rPr lang="en-US" altLang="en-US" sz="2400" b="1" dirty="0" smtClean="0">
                <a:solidFill>
                  <a:srgbClr val="FFFFFF"/>
                </a:solidFill>
              </a:rPr>
              <a:t>%</a:t>
            </a:r>
            <a:endParaRPr lang="en-US" altLang="en-US" sz="2400" b="1" dirty="0">
              <a:solidFill>
                <a:srgbClr val="FFFFFF"/>
              </a:solidFill>
            </a:endParaRPr>
          </a:p>
        </p:txBody>
      </p:sp>
      <p:sp>
        <p:nvSpPr>
          <p:cNvPr id="23" name="TextBox 13"/>
          <p:cNvSpPr txBox="1">
            <a:spLocks noChangeArrowheads="1"/>
          </p:cNvSpPr>
          <p:nvPr/>
        </p:nvSpPr>
        <p:spPr bwMode="auto">
          <a:xfrm>
            <a:off x="5652272" y="212238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ВИЕ</a:t>
            </a:r>
            <a:endParaRPr lang="en-US" altLang="en-US" sz="1200" b="1" dirty="0">
              <a:solidFill>
                <a:srgbClr val="FFFFFF"/>
              </a:solidFill>
            </a:endParaRPr>
          </a:p>
        </p:txBody>
      </p:sp>
      <p:sp>
        <p:nvSpPr>
          <p:cNvPr id="24" name="TextBox 7"/>
          <p:cNvSpPr txBox="1">
            <a:spLocks noChangeArrowheads="1"/>
          </p:cNvSpPr>
          <p:nvPr/>
        </p:nvSpPr>
        <p:spPr bwMode="auto">
          <a:xfrm>
            <a:off x="7374444" y="2994438"/>
            <a:ext cx="5095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000" b="1" dirty="0">
                <a:solidFill>
                  <a:srgbClr val="FFFFFF"/>
                </a:solidFill>
              </a:rPr>
              <a:t>Н</a:t>
            </a:r>
            <a:r>
              <a:rPr lang="en-US" altLang="en-US" sz="1000" b="1" dirty="0" smtClean="0">
                <a:solidFill>
                  <a:srgbClr val="FFFFFF"/>
                </a:solidFill>
              </a:rPr>
              <a:t>/</a:t>
            </a:r>
            <a:r>
              <a:rPr lang="bg-BG" altLang="en-US" sz="1000" b="1" dirty="0" smtClean="0">
                <a:solidFill>
                  <a:srgbClr val="FFFFFF"/>
                </a:solidFill>
              </a:rPr>
              <a:t>К</a:t>
            </a:r>
            <a:endParaRPr lang="en-US" altLang="en-US" sz="1000" b="1" dirty="0">
              <a:solidFill>
                <a:srgbClr val="FFFFFF"/>
              </a:solidFill>
            </a:endParaRPr>
          </a:p>
        </p:txBody>
      </p:sp>
      <p:sp>
        <p:nvSpPr>
          <p:cNvPr id="25" name="TextBox 14"/>
          <p:cNvSpPr txBox="1">
            <a:spLocks noChangeArrowheads="1"/>
          </p:cNvSpPr>
          <p:nvPr/>
        </p:nvSpPr>
        <p:spPr bwMode="auto">
          <a:xfrm>
            <a:off x="5601976" y="2497496"/>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3</a:t>
            </a:r>
            <a:r>
              <a:rPr lang="bg-BG" altLang="en-US" sz="1200" b="1" dirty="0" smtClean="0">
                <a:solidFill>
                  <a:srgbClr val="FFFFFF"/>
                </a:solidFill>
              </a:rPr>
              <a:t>0</a:t>
            </a:r>
            <a:r>
              <a:rPr lang="en-US" altLang="en-US" sz="1200" b="1" dirty="0" smtClean="0">
                <a:solidFill>
                  <a:srgbClr val="FFFFFF"/>
                </a:solidFill>
              </a:rPr>
              <a:t>%</a:t>
            </a:r>
            <a:endParaRPr lang="en-US" altLang="en-US" sz="1200" b="1" dirty="0">
              <a:solidFill>
                <a:srgbClr val="FFFFFF"/>
              </a:solidFill>
            </a:endParaRPr>
          </a:p>
        </p:txBody>
      </p:sp>
      <p:cxnSp>
        <p:nvCxnSpPr>
          <p:cNvPr id="26" name="Straight Arrow Connector 25"/>
          <p:cNvCxnSpPr/>
          <p:nvPr/>
        </p:nvCxnSpPr>
        <p:spPr>
          <a:xfrm>
            <a:off x="6498288" y="2738797"/>
            <a:ext cx="694895" cy="227933"/>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pic>
        <p:nvPicPr>
          <p:cNvPr id="27" name="Picture 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9243" y="1821277"/>
            <a:ext cx="1341773" cy="116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3"/>
          <p:cNvSpPr txBox="1">
            <a:spLocks noChangeArrowheads="1"/>
          </p:cNvSpPr>
          <p:nvPr/>
        </p:nvSpPr>
        <p:spPr bwMode="auto">
          <a:xfrm>
            <a:off x="2986129" y="2120754"/>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ВИЕ</a:t>
            </a:r>
            <a:endParaRPr lang="en-US" altLang="en-US" sz="1200" b="1" dirty="0">
              <a:solidFill>
                <a:srgbClr val="FFFFFF"/>
              </a:solidFill>
            </a:endParaRPr>
          </a:p>
        </p:txBody>
      </p:sp>
      <p:sp>
        <p:nvSpPr>
          <p:cNvPr id="29" name="TextBox 14"/>
          <p:cNvSpPr txBox="1">
            <a:spLocks noChangeArrowheads="1"/>
          </p:cNvSpPr>
          <p:nvPr/>
        </p:nvSpPr>
        <p:spPr bwMode="auto">
          <a:xfrm>
            <a:off x="2935833" y="2495862"/>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3</a:t>
            </a:r>
            <a:r>
              <a:rPr lang="bg-BG" altLang="en-US" sz="1200" b="1" dirty="0" smtClean="0">
                <a:solidFill>
                  <a:srgbClr val="FFFFFF"/>
                </a:solidFill>
              </a:rPr>
              <a:t>0</a:t>
            </a:r>
            <a:r>
              <a:rPr lang="en-US" altLang="en-US" sz="1200" b="1" dirty="0" smtClean="0">
                <a:solidFill>
                  <a:srgbClr val="FFFFFF"/>
                </a:solidFill>
              </a:rPr>
              <a:t>%</a:t>
            </a:r>
            <a:endParaRPr lang="en-US" altLang="en-US" sz="1200" b="1" dirty="0">
              <a:solidFill>
                <a:srgbClr val="FFFFFF"/>
              </a:solidFill>
            </a:endParaRPr>
          </a:p>
        </p:txBody>
      </p:sp>
      <p:pic>
        <p:nvPicPr>
          <p:cNvPr id="30"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50214" y="1948448"/>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57853" y="2443628"/>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1118" y="2190832"/>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98526" y="2691982"/>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1665" y="2950114"/>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863" y="2950114"/>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1494" y="2701760"/>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9"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895" y="1664176"/>
            <a:ext cx="504563" cy="43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32"/>
          <p:cNvSpPr txBox="1">
            <a:spLocks noChangeArrowheads="1"/>
          </p:cNvSpPr>
          <p:nvPr/>
        </p:nvSpPr>
        <p:spPr bwMode="auto">
          <a:xfrm>
            <a:off x="220621" y="2309117"/>
            <a:ext cx="1158065"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buFontTx/>
              <a:buNone/>
            </a:pPr>
            <a:r>
              <a:rPr lang="ru-RU" altLang="en-US" sz="1200" b="1" dirty="0" smtClean="0">
                <a:solidFill>
                  <a:srgbClr val="FFFFFF"/>
                </a:solidFill>
              </a:rPr>
              <a:t>КЛИЕНТИ</a:t>
            </a:r>
            <a:endParaRPr lang="ru-RU" altLang="en-US" sz="1200" b="1" dirty="0">
              <a:solidFill>
                <a:srgbClr val="FFFFFF"/>
              </a:solidFill>
            </a:endParaRPr>
          </a:p>
        </p:txBody>
      </p:sp>
      <p:cxnSp>
        <p:nvCxnSpPr>
          <p:cNvPr id="40" name="Straight Arrow Connector 39"/>
          <p:cNvCxnSpPr/>
          <p:nvPr/>
        </p:nvCxnSpPr>
        <p:spPr>
          <a:xfrm flipH="1" flipV="1">
            <a:off x="1471408" y="1736083"/>
            <a:ext cx="1230159" cy="160084"/>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43" name="Straight Arrow Connector 42"/>
          <p:cNvCxnSpPr/>
          <p:nvPr/>
        </p:nvCxnSpPr>
        <p:spPr>
          <a:xfrm flipH="1" flipV="1">
            <a:off x="1736428" y="1986062"/>
            <a:ext cx="847942" cy="98726"/>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45" name="Straight Arrow Connector 44"/>
          <p:cNvCxnSpPr/>
          <p:nvPr/>
        </p:nvCxnSpPr>
        <p:spPr>
          <a:xfrm flipH="1">
            <a:off x="2240431" y="2646443"/>
            <a:ext cx="300703" cy="176556"/>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54" name="Straight Arrow Connector 53"/>
          <p:cNvCxnSpPr/>
          <p:nvPr/>
        </p:nvCxnSpPr>
        <p:spPr>
          <a:xfrm flipH="1">
            <a:off x="2065766" y="2266678"/>
            <a:ext cx="459861" cy="7031"/>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56" name="Straight Arrow Connector 55"/>
          <p:cNvCxnSpPr/>
          <p:nvPr/>
        </p:nvCxnSpPr>
        <p:spPr>
          <a:xfrm flipH="1">
            <a:off x="2085724" y="2456022"/>
            <a:ext cx="426052" cy="123348"/>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72409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68300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3116263"/>
            <a:ext cx="12223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7"/>
          <p:cNvSpPr txBox="1">
            <a:spLocks noChangeArrowheads="1"/>
          </p:cNvSpPr>
          <p:nvPr/>
        </p:nvSpPr>
        <p:spPr bwMode="auto">
          <a:xfrm>
            <a:off x="600075" y="393858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Н</a:t>
            </a:r>
            <a:r>
              <a:rPr lang="en-US" altLang="en-US" sz="1200" b="1" dirty="0" smtClean="0">
                <a:solidFill>
                  <a:srgbClr val="FFFFFF"/>
                </a:solidFill>
              </a:rPr>
              <a:t>/</a:t>
            </a:r>
            <a:r>
              <a:rPr lang="bg-BG" altLang="en-US" sz="1200" b="1" dirty="0" smtClean="0">
                <a:solidFill>
                  <a:srgbClr val="FFFFFF"/>
                </a:solidFill>
              </a:rPr>
              <a:t>К</a:t>
            </a:r>
            <a:endParaRPr lang="en-US" altLang="en-US" sz="1200" b="1" dirty="0">
              <a:solidFill>
                <a:srgbClr val="FFFFFF"/>
              </a:solidFill>
            </a:endParaRPr>
          </a:p>
        </p:txBody>
      </p:sp>
      <p:sp>
        <p:nvSpPr>
          <p:cNvPr id="6153" name="TextBox 12"/>
          <p:cNvSpPr txBox="1">
            <a:spLocks noChangeArrowheads="1"/>
          </p:cNvSpPr>
          <p:nvPr/>
        </p:nvSpPr>
        <p:spPr bwMode="auto">
          <a:xfrm>
            <a:off x="555625" y="427196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15%</a:t>
            </a:r>
          </a:p>
        </p:txBody>
      </p:sp>
      <p:sp>
        <p:nvSpPr>
          <p:cNvPr id="6154" name="TextBox 13"/>
          <p:cNvSpPr txBox="1">
            <a:spLocks noChangeArrowheads="1"/>
          </p:cNvSpPr>
          <p:nvPr/>
        </p:nvSpPr>
        <p:spPr bwMode="auto">
          <a:xfrm>
            <a:off x="1585913" y="337343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А</a:t>
            </a:r>
            <a:r>
              <a:rPr lang="en-US" altLang="en-US" sz="1200" b="1" dirty="0" smtClean="0">
                <a:solidFill>
                  <a:srgbClr val="FFFFFF"/>
                </a:solidFill>
              </a:rPr>
              <a:t>/</a:t>
            </a:r>
            <a:r>
              <a:rPr lang="bg-BG" altLang="en-US" sz="1200" b="1" dirty="0" smtClean="0">
                <a:solidFill>
                  <a:srgbClr val="FFFFFF"/>
                </a:solidFill>
              </a:rPr>
              <a:t>С</a:t>
            </a:r>
            <a:endParaRPr lang="en-US" altLang="en-US" sz="1200" b="1" dirty="0">
              <a:solidFill>
                <a:srgbClr val="FFFFFF"/>
              </a:solidFill>
            </a:endParaRPr>
          </a:p>
        </p:txBody>
      </p:sp>
      <p:sp>
        <p:nvSpPr>
          <p:cNvPr id="6155" name="TextBox 14"/>
          <p:cNvSpPr txBox="1">
            <a:spLocks noChangeArrowheads="1"/>
          </p:cNvSpPr>
          <p:nvPr/>
        </p:nvSpPr>
        <p:spPr bwMode="auto">
          <a:xfrm>
            <a:off x="1549400" y="370681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35%</a:t>
            </a:r>
          </a:p>
        </p:txBody>
      </p:sp>
      <p:sp>
        <p:nvSpPr>
          <p:cNvPr id="6156" name="TextBox 15"/>
          <p:cNvSpPr txBox="1">
            <a:spLocks noChangeArrowheads="1"/>
          </p:cNvSpPr>
          <p:nvPr/>
        </p:nvSpPr>
        <p:spPr bwMode="auto">
          <a:xfrm>
            <a:off x="1506249" y="4130675"/>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cxnSp>
        <p:nvCxnSpPr>
          <p:cNvPr id="12" name="Straight Connector 11"/>
          <p:cNvCxnSpPr/>
          <p:nvPr/>
        </p:nvCxnSpPr>
        <p:spPr>
          <a:xfrm flipV="1">
            <a:off x="555625" y="1057275"/>
            <a:ext cx="627063"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1507" name="TextBox 21506"/>
          <p:cNvSpPr txBox="1">
            <a:spLocks noChangeArrowheads="1"/>
          </p:cNvSpPr>
          <p:nvPr/>
        </p:nvSpPr>
        <p:spPr bwMode="auto">
          <a:xfrm>
            <a:off x="400050" y="434975"/>
            <a:ext cx="920750" cy="63094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b="1" dirty="0" smtClean="0">
                <a:solidFill>
                  <a:schemeClr val="bg1">
                    <a:lumMod val="85000"/>
                  </a:schemeClr>
                </a:solidFill>
                <a:latin typeface="Calibri" charset="0"/>
                <a:ea typeface="ＭＳ Ｐゴシック" charset="0"/>
                <a:cs typeface="ＭＳ Ｐゴシック" charset="0"/>
              </a:rPr>
              <a:t>НОВУС</a:t>
            </a:r>
            <a:endParaRPr lang="en-US"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1200" b="1" dirty="0" smtClean="0">
                <a:solidFill>
                  <a:schemeClr val="bg1">
                    <a:lumMod val="85000"/>
                  </a:schemeClr>
                </a:solidFill>
                <a:latin typeface="Calibri" charset="0"/>
                <a:ea typeface="ＭＳ Ｐゴシック" charset="0"/>
                <a:cs typeface="ＭＳ Ｐゴシック" charset="0"/>
              </a:rPr>
              <a:t>ПЕЧАЛБА</a:t>
            </a:r>
            <a:r>
              <a:rPr lang="en-US" sz="1400" b="1" dirty="0" smtClean="0">
                <a:solidFill>
                  <a:schemeClr val="bg1">
                    <a:lumMod val="85000"/>
                  </a:schemeClr>
                </a:solidFill>
                <a:latin typeface="Calibri" charset="0"/>
                <a:ea typeface="ＭＳ Ｐゴシック" charset="0"/>
                <a:cs typeface="ＭＳ Ｐゴシック" charset="0"/>
              </a:rPr>
              <a:t>/ </a:t>
            </a:r>
            <a:r>
              <a:rPr lang="bg-BG" b="1" dirty="0" smtClean="0">
                <a:solidFill>
                  <a:schemeClr val="bg1">
                    <a:lumMod val="85000"/>
                  </a:schemeClr>
                </a:solidFill>
                <a:latin typeface="Calibri" charset="0"/>
                <a:ea typeface="ＭＳ Ｐゴシック" charset="0"/>
                <a:cs typeface="ＭＳ Ｐゴシック" charset="0"/>
              </a:rPr>
              <a:t>БОНУС</a:t>
            </a:r>
            <a:endParaRPr lang="en-US" b="1" dirty="0">
              <a:solidFill>
                <a:schemeClr val="bg1">
                  <a:lumMod val="85000"/>
                </a:schemeClr>
              </a:solidFill>
              <a:latin typeface="Calibri" charset="0"/>
              <a:ea typeface="ＭＳ Ｐゴシック" charset="0"/>
              <a:cs typeface="ＭＳ Ｐゴシック" charset="0"/>
            </a:endParaRPr>
          </a:p>
        </p:txBody>
      </p:sp>
      <p:sp>
        <p:nvSpPr>
          <p:cNvPr id="51" name="TextBox 50"/>
          <p:cNvSpPr txBox="1">
            <a:spLocks noChangeArrowheads="1"/>
          </p:cNvSpPr>
          <p:nvPr/>
        </p:nvSpPr>
        <p:spPr bwMode="auto">
          <a:xfrm>
            <a:off x="400050" y="3192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20%</a:t>
            </a:r>
            <a:endParaRPr lang="en-US" sz="1400" b="1" dirty="0">
              <a:solidFill>
                <a:schemeClr val="bg1">
                  <a:lumMod val="85000"/>
                </a:schemeClr>
              </a:solidFill>
              <a:latin typeface="Calibri" charset="0"/>
              <a:ea typeface="ＭＳ Ｐゴシック" charset="0"/>
              <a:cs typeface="ＭＳ Ｐゴシック" charset="0"/>
            </a:endParaRPr>
          </a:p>
        </p:txBody>
      </p:sp>
      <p:cxnSp>
        <p:nvCxnSpPr>
          <p:cNvPr id="98" name="Straight Arrow Connector 97"/>
          <p:cNvCxnSpPr/>
          <p:nvPr/>
        </p:nvCxnSpPr>
        <p:spPr>
          <a:xfrm>
            <a:off x="1152525" y="3316288"/>
            <a:ext cx="17621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grpSp>
        <p:nvGrpSpPr>
          <p:cNvPr id="6161" name="Group 87"/>
          <p:cNvGrpSpPr>
            <a:grpSpLocks/>
          </p:cNvGrpSpPr>
          <p:nvPr/>
        </p:nvGrpSpPr>
        <p:grpSpPr bwMode="auto">
          <a:xfrm>
            <a:off x="6226175" y="3349625"/>
            <a:ext cx="2020888" cy="1420813"/>
            <a:chOff x="6514996" y="3587834"/>
            <a:chExt cx="1444276" cy="1015898"/>
          </a:xfrm>
        </p:grpSpPr>
        <p:grpSp>
          <p:nvGrpSpPr>
            <p:cNvPr id="6164" name="Group 142"/>
            <p:cNvGrpSpPr>
              <a:grpSpLocks/>
            </p:cNvGrpSpPr>
            <p:nvPr/>
          </p:nvGrpSpPr>
          <p:grpSpPr bwMode="auto">
            <a:xfrm>
              <a:off x="6922756" y="4051456"/>
              <a:ext cx="637850" cy="552276"/>
              <a:chOff x="4889328" y="3773529"/>
              <a:chExt cx="823673" cy="713171"/>
            </a:xfrm>
          </p:grpSpPr>
          <p:pic>
            <p:nvPicPr>
              <p:cNvPr id="6173" name="Picture 143" descr="icon_person_520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 name="TextBox 144"/>
              <p:cNvSpPr txBox="1">
                <a:spLocks noChangeArrowheads="1"/>
              </p:cNvSpPr>
              <p:nvPr/>
            </p:nvSpPr>
            <p:spPr bwMode="auto">
              <a:xfrm>
                <a:off x="5026479" y="3944335"/>
                <a:ext cx="552418" cy="18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700" b="1" dirty="0" smtClean="0">
                    <a:solidFill>
                      <a:srgbClr val="FFFFFF"/>
                    </a:solidFill>
                  </a:rPr>
                  <a:t>ВИЕ</a:t>
                </a:r>
                <a:endParaRPr lang="en-US" altLang="en-US" sz="700" b="1" dirty="0">
                  <a:solidFill>
                    <a:srgbClr val="FFFFFF"/>
                  </a:solidFill>
                </a:endParaRPr>
              </a:p>
            </p:txBody>
          </p:sp>
        </p:grpSp>
        <p:grpSp>
          <p:nvGrpSpPr>
            <p:cNvPr id="6165" name="Group 85"/>
            <p:cNvGrpSpPr>
              <a:grpSpLocks/>
            </p:cNvGrpSpPr>
            <p:nvPr/>
          </p:nvGrpSpPr>
          <p:grpSpPr bwMode="auto">
            <a:xfrm>
              <a:off x="6697007" y="3893850"/>
              <a:ext cx="1085963" cy="312631"/>
              <a:chOff x="6789617" y="3860780"/>
              <a:chExt cx="1085963" cy="312631"/>
            </a:xfrm>
          </p:grpSpPr>
          <p:pic>
            <p:nvPicPr>
              <p:cNvPr id="6171" name="Picture 145"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9617"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156"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4511"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66" name="Group 84"/>
            <p:cNvGrpSpPr>
              <a:grpSpLocks/>
            </p:cNvGrpSpPr>
            <p:nvPr/>
          </p:nvGrpSpPr>
          <p:grpSpPr bwMode="auto">
            <a:xfrm>
              <a:off x="6514996" y="3587834"/>
              <a:ext cx="1444276" cy="312629"/>
              <a:chOff x="6514996" y="3521694"/>
              <a:chExt cx="1444276" cy="312629"/>
            </a:xfrm>
          </p:grpSpPr>
          <p:pic>
            <p:nvPicPr>
              <p:cNvPr id="6167" name="Picture 160"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4996"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161"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6065"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16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7134"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163"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8203"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1" name="Rectangle 30"/>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63" name="TextBox 5"/>
          <p:cNvSpPr txBox="1">
            <a:spLocks noChangeArrowheads="1"/>
          </p:cNvSpPr>
          <p:nvPr/>
        </p:nvSpPr>
        <p:spPr bwMode="auto">
          <a:xfrm>
            <a:off x="1200150" y="41275"/>
            <a:ext cx="674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a:solidFill>
                  <a:srgbClr val="FFFFFF"/>
                </a:solidFill>
              </a:rPr>
              <a:t>ФОРЕВЪР МАРКЕТИНГОВ ПЛАН</a:t>
            </a:r>
            <a:endParaRPr lang="en-US" altLang="en-US" sz="900" b="1"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68300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3116263"/>
            <a:ext cx="12223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icon_person_753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0275" y="2543175"/>
            <a:ext cx="12239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Box 7"/>
          <p:cNvSpPr txBox="1">
            <a:spLocks noChangeArrowheads="1"/>
          </p:cNvSpPr>
          <p:nvPr/>
        </p:nvSpPr>
        <p:spPr bwMode="auto">
          <a:xfrm>
            <a:off x="600075" y="393858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a:solidFill>
                  <a:srgbClr val="FFFFFF"/>
                </a:solidFill>
              </a:rPr>
              <a:t>Н</a:t>
            </a:r>
            <a:r>
              <a:rPr lang="en-US" altLang="en-US" sz="1200" b="1" dirty="0" smtClean="0">
                <a:solidFill>
                  <a:srgbClr val="FFFFFF"/>
                </a:solidFill>
              </a:rPr>
              <a:t>/</a:t>
            </a:r>
            <a:r>
              <a:rPr lang="bg-BG" altLang="en-US" sz="1200" b="1" dirty="0" smtClean="0">
                <a:solidFill>
                  <a:srgbClr val="FFFFFF"/>
                </a:solidFill>
              </a:rPr>
              <a:t>К</a:t>
            </a:r>
            <a:endParaRPr lang="en-US" altLang="en-US" sz="1200" b="1" dirty="0">
              <a:solidFill>
                <a:srgbClr val="FFFFFF"/>
              </a:solidFill>
            </a:endParaRPr>
          </a:p>
        </p:txBody>
      </p:sp>
      <p:sp>
        <p:nvSpPr>
          <p:cNvPr id="7178" name="TextBox 12"/>
          <p:cNvSpPr txBox="1">
            <a:spLocks noChangeArrowheads="1"/>
          </p:cNvSpPr>
          <p:nvPr/>
        </p:nvSpPr>
        <p:spPr bwMode="auto">
          <a:xfrm>
            <a:off x="555625" y="427196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15%</a:t>
            </a:r>
          </a:p>
        </p:txBody>
      </p:sp>
      <p:sp>
        <p:nvSpPr>
          <p:cNvPr id="7179" name="TextBox 13"/>
          <p:cNvSpPr txBox="1">
            <a:spLocks noChangeArrowheads="1"/>
          </p:cNvSpPr>
          <p:nvPr/>
        </p:nvSpPr>
        <p:spPr bwMode="auto">
          <a:xfrm>
            <a:off x="1585913" y="337343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a:solidFill>
                  <a:srgbClr val="FFFFFF"/>
                </a:solidFill>
              </a:rPr>
              <a:t>А</a:t>
            </a:r>
            <a:r>
              <a:rPr lang="en-US" altLang="en-US" sz="1200" b="1" dirty="0" smtClean="0">
                <a:solidFill>
                  <a:srgbClr val="FFFFFF"/>
                </a:solidFill>
              </a:rPr>
              <a:t>/</a:t>
            </a:r>
            <a:r>
              <a:rPr lang="bg-BG" altLang="en-US" sz="1200" b="1" dirty="0" smtClean="0">
                <a:solidFill>
                  <a:srgbClr val="FFFFFF"/>
                </a:solidFill>
              </a:rPr>
              <a:t>С</a:t>
            </a:r>
            <a:endParaRPr lang="en-US" altLang="en-US" sz="1200" b="1" dirty="0">
              <a:solidFill>
                <a:srgbClr val="FFFFFF"/>
              </a:solidFill>
            </a:endParaRPr>
          </a:p>
        </p:txBody>
      </p:sp>
      <p:sp>
        <p:nvSpPr>
          <p:cNvPr id="7180" name="TextBox 14"/>
          <p:cNvSpPr txBox="1">
            <a:spLocks noChangeArrowheads="1"/>
          </p:cNvSpPr>
          <p:nvPr/>
        </p:nvSpPr>
        <p:spPr bwMode="auto">
          <a:xfrm>
            <a:off x="1549400" y="370681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35%</a:t>
            </a:r>
          </a:p>
        </p:txBody>
      </p:sp>
      <p:sp>
        <p:nvSpPr>
          <p:cNvPr id="7181" name="TextBox 15"/>
          <p:cNvSpPr txBox="1">
            <a:spLocks noChangeArrowheads="1"/>
          </p:cNvSpPr>
          <p:nvPr/>
        </p:nvSpPr>
        <p:spPr bwMode="auto">
          <a:xfrm>
            <a:off x="1506249" y="4130675"/>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7182" name="TextBox 21"/>
          <p:cNvSpPr txBox="1">
            <a:spLocks noChangeArrowheads="1"/>
          </p:cNvSpPr>
          <p:nvPr/>
        </p:nvSpPr>
        <p:spPr bwMode="auto">
          <a:xfrm>
            <a:off x="2463511" y="3549650"/>
            <a:ext cx="703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7183" name="TextBox 24"/>
          <p:cNvSpPr txBox="1">
            <a:spLocks noChangeArrowheads="1"/>
          </p:cNvSpPr>
          <p:nvPr/>
        </p:nvSpPr>
        <p:spPr bwMode="auto">
          <a:xfrm>
            <a:off x="2565400" y="2805113"/>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С</a:t>
            </a:r>
            <a:endParaRPr lang="en-US" altLang="en-US" sz="1200" b="1" dirty="0">
              <a:solidFill>
                <a:srgbClr val="FFFFFF"/>
              </a:solidFill>
            </a:endParaRPr>
          </a:p>
        </p:txBody>
      </p:sp>
      <p:sp>
        <p:nvSpPr>
          <p:cNvPr id="7184" name="TextBox 25"/>
          <p:cNvSpPr txBox="1">
            <a:spLocks noChangeArrowheads="1"/>
          </p:cNvSpPr>
          <p:nvPr/>
        </p:nvSpPr>
        <p:spPr bwMode="auto">
          <a:xfrm>
            <a:off x="2520950" y="3138488"/>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38%</a:t>
            </a:r>
          </a:p>
        </p:txBody>
      </p:sp>
      <p:cxnSp>
        <p:nvCxnSpPr>
          <p:cNvPr id="12" name="Straight Connector 11"/>
          <p:cNvCxnSpPr/>
          <p:nvPr/>
        </p:nvCxnSpPr>
        <p:spPr>
          <a:xfrm flipV="1">
            <a:off x="555625" y="1057275"/>
            <a:ext cx="627063"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1354138" y="1057275"/>
            <a:ext cx="3659187"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1" name="TextBox 50"/>
          <p:cNvSpPr txBox="1">
            <a:spLocks noChangeArrowheads="1"/>
          </p:cNvSpPr>
          <p:nvPr/>
        </p:nvSpPr>
        <p:spPr bwMode="auto">
          <a:xfrm>
            <a:off x="400050" y="3192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20%</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55" name="TextBox 54"/>
          <p:cNvSpPr txBox="1">
            <a:spLocks noChangeArrowheads="1"/>
          </p:cNvSpPr>
          <p:nvPr/>
        </p:nvSpPr>
        <p:spPr bwMode="auto">
          <a:xfrm>
            <a:off x="4000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59" name="TextBox 58"/>
          <p:cNvSpPr txBox="1">
            <a:spLocks noChangeArrowheads="1"/>
          </p:cNvSpPr>
          <p:nvPr/>
        </p:nvSpPr>
        <p:spPr bwMode="auto">
          <a:xfrm>
            <a:off x="14287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3%</a:t>
            </a:r>
            <a:endParaRPr lang="en-US" sz="1400" b="1" dirty="0">
              <a:solidFill>
                <a:srgbClr val="ABA490"/>
              </a:solidFill>
              <a:latin typeface="Calibri" charset="0"/>
              <a:ea typeface="ＭＳ Ｐゴシック" charset="0"/>
              <a:cs typeface="ＭＳ Ｐゴシック" charset="0"/>
            </a:endParaRPr>
          </a:p>
        </p:txBody>
      </p:sp>
      <p:sp>
        <p:nvSpPr>
          <p:cNvPr id="68" name="TextBox 67"/>
          <p:cNvSpPr txBox="1">
            <a:spLocks noChangeArrowheads="1"/>
          </p:cNvSpPr>
          <p:nvPr/>
        </p:nvSpPr>
        <p:spPr bwMode="auto">
          <a:xfrm>
            <a:off x="1354138" y="585788"/>
            <a:ext cx="3105150" cy="469359"/>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sz="1600" b="1" dirty="0" smtClean="0">
                <a:solidFill>
                  <a:srgbClr val="ABA490"/>
                </a:solidFill>
                <a:latin typeface="Calibri" charset="0"/>
                <a:ea typeface="ＭＳ Ｐゴシック" charset="0"/>
                <a:cs typeface="ＭＳ Ｐゴシック" charset="0"/>
              </a:rPr>
              <a:t>ГРУПОВ</a:t>
            </a:r>
            <a:endParaRPr lang="en-US" sz="1600" b="1" dirty="0">
              <a:solidFill>
                <a:srgbClr val="ABA490"/>
              </a:solidFill>
              <a:latin typeface="Calibri" charset="0"/>
              <a:ea typeface="ＭＳ Ｐゴシック" charset="0"/>
              <a:cs typeface="ＭＳ Ｐゴシック" charset="0"/>
            </a:endParaRPr>
          </a:p>
          <a:p>
            <a:pPr algn="ctr">
              <a:lnSpc>
                <a:spcPct val="70000"/>
              </a:lnSpc>
              <a:defRPr/>
            </a:pPr>
            <a:r>
              <a:rPr lang="bg-BG" sz="1900" b="1" dirty="0" smtClean="0">
                <a:solidFill>
                  <a:srgbClr val="ABA490"/>
                </a:solidFill>
                <a:latin typeface="Calibri" charset="0"/>
                <a:ea typeface="ＭＳ Ｐゴシック" charset="0"/>
                <a:cs typeface="ＭＳ Ｐゴシック" charset="0"/>
              </a:rPr>
              <a:t>БОНУС</a:t>
            </a:r>
            <a:endParaRPr lang="en-US" sz="1900" b="1" dirty="0">
              <a:solidFill>
                <a:srgbClr val="ABA490"/>
              </a:solidFill>
              <a:latin typeface="Calibri" charset="0"/>
              <a:ea typeface="ＭＳ Ｐゴシック" charset="0"/>
              <a:cs typeface="ＭＳ Ｐゴシック" charset="0"/>
            </a:endParaRPr>
          </a:p>
        </p:txBody>
      </p:sp>
      <p:cxnSp>
        <p:nvCxnSpPr>
          <p:cNvPr id="97" name="Straight Arrow Connector 96"/>
          <p:cNvCxnSpPr/>
          <p:nvPr/>
        </p:nvCxnSpPr>
        <p:spPr>
          <a:xfrm flipV="1">
            <a:off x="2120900" y="2767013"/>
            <a:ext cx="187325" cy="635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98" name="Straight Arrow Connector 97"/>
          <p:cNvCxnSpPr/>
          <p:nvPr/>
        </p:nvCxnSpPr>
        <p:spPr>
          <a:xfrm>
            <a:off x="1152525" y="3316288"/>
            <a:ext cx="17621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10" name="Straight Connector 109"/>
          <p:cNvCxnSpPr/>
          <p:nvPr/>
        </p:nvCxnSpPr>
        <p:spPr>
          <a:xfrm>
            <a:off x="1152525" y="2773363"/>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grpSp>
        <p:nvGrpSpPr>
          <p:cNvPr id="7195" name="Group 87"/>
          <p:cNvGrpSpPr>
            <a:grpSpLocks/>
          </p:cNvGrpSpPr>
          <p:nvPr/>
        </p:nvGrpSpPr>
        <p:grpSpPr bwMode="auto">
          <a:xfrm>
            <a:off x="6226175" y="3349625"/>
            <a:ext cx="2020888" cy="1420813"/>
            <a:chOff x="6514996" y="3587834"/>
            <a:chExt cx="1444276" cy="1015898"/>
          </a:xfrm>
        </p:grpSpPr>
        <p:grpSp>
          <p:nvGrpSpPr>
            <p:cNvPr id="7198" name="Group 142"/>
            <p:cNvGrpSpPr>
              <a:grpSpLocks/>
            </p:cNvGrpSpPr>
            <p:nvPr/>
          </p:nvGrpSpPr>
          <p:grpSpPr bwMode="auto">
            <a:xfrm>
              <a:off x="6922756" y="4051456"/>
              <a:ext cx="637850" cy="552276"/>
              <a:chOff x="4889328" y="3773529"/>
              <a:chExt cx="823673" cy="713171"/>
            </a:xfrm>
          </p:grpSpPr>
          <p:pic>
            <p:nvPicPr>
              <p:cNvPr id="7207" name="Picture 143" descr="icon_person_520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8" name="TextBox 144"/>
              <p:cNvSpPr txBox="1">
                <a:spLocks noChangeArrowheads="1"/>
              </p:cNvSpPr>
              <p:nvPr/>
            </p:nvSpPr>
            <p:spPr bwMode="auto">
              <a:xfrm>
                <a:off x="5026479" y="3944335"/>
                <a:ext cx="552418" cy="18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700" b="1" dirty="0" smtClean="0">
                    <a:solidFill>
                      <a:srgbClr val="FFFFFF"/>
                    </a:solidFill>
                  </a:rPr>
                  <a:t>ВИЕ</a:t>
                </a:r>
                <a:endParaRPr lang="en-US" altLang="en-US" sz="700" b="1" dirty="0">
                  <a:solidFill>
                    <a:srgbClr val="FFFFFF"/>
                  </a:solidFill>
                </a:endParaRPr>
              </a:p>
            </p:txBody>
          </p:sp>
        </p:grpSp>
        <p:grpSp>
          <p:nvGrpSpPr>
            <p:cNvPr id="7199" name="Group 85"/>
            <p:cNvGrpSpPr>
              <a:grpSpLocks/>
            </p:cNvGrpSpPr>
            <p:nvPr/>
          </p:nvGrpSpPr>
          <p:grpSpPr bwMode="auto">
            <a:xfrm>
              <a:off x="6697007" y="3893850"/>
              <a:ext cx="1085963" cy="312631"/>
              <a:chOff x="6789617" y="3860780"/>
              <a:chExt cx="1085963" cy="312631"/>
            </a:xfrm>
          </p:grpSpPr>
          <p:pic>
            <p:nvPicPr>
              <p:cNvPr id="7205" name="Picture 145"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9617"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6" name="Picture 156"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4511"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00" name="Group 84"/>
            <p:cNvGrpSpPr>
              <a:grpSpLocks/>
            </p:cNvGrpSpPr>
            <p:nvPr/>
          </p:nvGrpSpPr>
          <p:grpSpPr bwMode="auto">
            <a:xfrm>
              <a:off x="6514996" y="3587834"/>
              <a:ext cx="1444276" cy="312629"/>
              <a:chOff x="6514996" y="3521694"/>
              <a:chExt cx="1444276" cy="312629"/>
            </a:xfrm>
          </p:grpSpPr>
          <p:pic>
            <p:nvPicPr>
              <p:cNvPr id="7201" name="Picture 160"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4996"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Picture 161"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6065"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Picture 16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7134"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163"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8203"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9" name="Rectangle 38"/>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97" name="TextBox 5"/>
          <p:cNvSpPr txBox="1">
            <a:spLocks noChangeArrowheads="1"/>
          </p:cNvSpPr>
          <p:nvPr/>
        </p:nvSpPr>
        <p:spPr bwMode="auto">
          <a:xfrm>
            <a:off x="1200150" y="41275"/>
            <a:ext cx="674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a:solidFill>
                  <a:srgbClr val="FFFFFF"/>
                </a:solidFill>
              </a:rPr>
              <a:t>ФОРЕВЪР МАРКЕТИНГОВ ПЛАН</a:t>
            </a:r>
            <a:endParaRPr lang="en-US" altLang="en-US" sz="900" b="1" dirty="0">
              <a:solidFill>
                <a:srgbClr val="FFFFFF"/>
              </a:solidFill>
            </a:endParaRPr>
          </a:p>
        </p:txBody>
      </p:sp>
      <p:sp>
        <p:nvSpPr>
          <p:cNvPr id="41" name="TextBox 40"/>
          <p:cNvSpPr txBox="1">
            <a:spLocks noChangeArrowheads="1"/>
          </p:cNvSpPr>
          <p:nvPr/>
        </p:nvSpPr>
        <p:spPr bwMode="auto">
          <a:xfrm>
            <a:off x="400050" y="434975"/>
            <a:ext cx="920750" cy="63094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b="1" dirty="0" smtClean="0">
                <a:solidFill>
                  <a:schemeClr val="bg1">
                    <a:lumMod val="85000"/>
                  </a:schemeClr>
                </a:solidFill>
                <a:latin typeface="Calibri" charset="0"/>
                <a:ea typeface="ＭＳ Ｐゴシック" charset="0"/>
                <a:cs typeface="ＭＳ Ｐゴシック" charset="0"/>
              </a:rPr>
              <a:t>НОВУС</a:t>
            </a:r>
            <a:endParaRPr lang="en-US"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1200" b="1" dirty="0" smtClean="0">
                <a:solidFill>
                  <a:schemeClr val="bg1">
                    <a:lumMod val="85000"/>
                  </a:schemeClr>
                </a:solidFill>
                <a:latin typeface="Calibri" charset="0"/>
                <a:ea typeface="ＭＳ Ｐゴシック" charset="0"/>
                <a:cs typeface="ＭＳ Ｐゴシック" charset="0"/>
              </a:rPr>
              <a:t>ПЕЧАЛБА</a:t>
            </a:r>
            <a:r>
              <a:rPr lang="en-US" sz="1400" b="1" dirty="0" smtClean="0">
                <a:solidFill>
                  <a:schemeClr val="bg1">
                    <a:lumMod val="85000"/>
                  </a:schemeClr>
                </a:solidFill>
                <a:latin typeface="Calibri" charset="0"/>
                <a:ea typeface="ＭＳ Ｐゴシック" charset="0"/>
                <a:cs typeface="ＭＳ Ｐゴシック" charset="0"/>
              </a:rPr>
              <a:t>/ </a:t>
            </a:r>
            <a:r>
              <a:rPr lang="bg-BG" b="1" dirty="0" smtClean="0">
                <a:solidFill>
                  <a:schemeClr val="bg1">
                    <a:lumMod val="85000"/>
                  </a:schemeClr>
                </a:solidFill>
                <a:latin typeface="Calibri" charset="0"/>
                <a:ea typeface="ＭＳ Ｐゴシック" charset="0"/>
                <a:cs typeface="ＭＳ Ｐゴシック" charset="0"/>
              </a:rPr>
              <a:t>БОНУС</a:t>
            </a:r>
            <a:endParaRPr lang="en-US" b="1" dirty="0">
              <a:solidFill>
                <a:schemeClr val="bg1">
                  <a:lumMod val="85000"/>
                </a:schemeClr>
              </a:solidFill>
              <a:latin typeface="Calibri" charset="0"/>
              <a:ea typeface="ＭＳ Ｐゴシック" charset="0"/>
              <a:cs typeface="ＭＳ Ｐゴシック" charset="0"/>
            </a:endParaRPr>
          </a:p>
        </p:txBody>
      </p:sp>
      <p:sp>
        <p:nvSpPr>
          <p:cNvPr id="42" name="TextBox 15"/>
          <p:cNvSpPr txBox="1">
            <a:spLocks noChangeArrowheads="1"/>
          </p:cNvSpPr>
          <p:nvPr/>
        </p:nvSpPr>
        <p:spPr bwMode="auto">
          <a:xfrm>
            <a:off x="5948156" y="3980656"/>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43" name="TextBox 15"/>
          <p:cNvSpPr txBox="1">
            <a:spLocks noChangeArrowheads="1"/>
          </p:cNvSpPr>
          <p:nvPr/>
        </p:nvSpPr>
        <p:spPr bwMode="auto">
          <a:xfrm>
            <a:off x="6891350" y="4747418"/>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4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44" name="TextBox 15"/>
          <p:cNvSpPr txBox="1">
            <a:spLocks noChangeArrowheads="1"/>
          </p:cNvSpPr>
          <p:nvPr/>
        </p:nvSpPr>
        <p:spPr bwMode="auto">
          <a:xfrm>
            <a:off x="7846681" y="3973372"/>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1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45" name="TextBox 15"/>
          <p:cNvSpPr txBox="1">
            <a:spLocks noChangeArrowheads="1"/>
          </p:cNvSpPr>
          <p:nvPr/>
        </p:nvSpPr>
        <p:spPr bwMode="auto">
          <a:xfrm>
            <a:off x="7137599" y="3063731"/>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47" name="TextBox 15"/>
          <p:cNvSpPr txBox="1">
            <a:spLocks noChangeArrowheads="1"/>
          </p:cNvSpPr>
          <p:nvPr/>
        </p:nvSpPr>
        <p:spPr bwMode="auto">
          <a:xfrm>
            <a:off x="6632377" y="3061794"/>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1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48" name="TextBox 15"/>
          <p:cNvSpPr txBox="1">
            <a:spLocks noChangeArrowheads="1"/>
          </p:cNvSpPr>
          <p:nvPr/>
        </p:nvSpPr>
        <p:spPr bwMode="auto">
          <a:xfrm>
            <a:off x="6100556" y="3071367"/>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1,5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49" name="TextBox 15"/>
          <p:cNvSpPr txBox="1">
            <a:spLocks noChangeArrowheads="1"/>
          </p:cNvSpPr>
          <p:nvPr/>
        </p:nvSpPr>
        <p:spPr bwMode="auto">
          <a:xfrm>
            <a:off x="7643001" y="3071367"/>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1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68300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3116263"/>
            <a:ext cx="12223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5"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6588" y="1978025"/>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6" descr="icon_person_753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00275" y="2543175"/>
            <a:ext cx="12239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Box 7"/>
          <p:cNvSpPr txBox="1">
            <a:spLocks noChangeArrowheads="1"/>
          </p:cNvSpPr>
          <p:nvPr/>
        </p:nvSpPr>
        <p:spPr bwMode="auto">
          <a:xfrm>
            <a:off x="600075" y="393858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Н</a:t>
            </a:r>
            <a:r>
              <a:rPr lang="en-US" altLang="en-US" sz="1200" b="1" dirty="0" smtClean="0">
                <a:solidFill>
                  <a:srgbClr val="FFFFFF"/>
                </a:solidFill>
              </a:rPr>
              <a:t>/</a:t>
            </a:r>
            <a:r>
              <a:rPr lang="bg-BG" altLang="en-US" sz="1200" b="1" dirty="0" smtClean="0">
                <a:solidFill>
                  <a:srgbClr val="FFFFFF"/>
                </a:solidFill>
              </a:rPr>
              <a:t>К</a:t>
            </a:r>
            <a:endParaRPr lang="en-US" altLang="en-US" sz="1200" b="1" dirty="0">
              <a:solidFill>
                <a:srgbClr val="FFFFFF"/>
              </a:solidFill>
            </a:endParaRPr>
          </a:p>
        </p:txBody>
      </p:sp>
      <p:sp>
        <p:nvSpPr>
          <p:cNvPr id="8203" name="TextBox 12"/>
          <p:cNvSpPr txBox="1">
            <a:spLocks noChangeArrowheads="1"/>
          </p:cNvSpPr>
          <p:nvPr/>
        </p:nvSpPr>
        <p:spPr bwMode="auto">
          <a:xfrm>
            <a:off x="555625" y="427196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15%</a:t>
            </a:r>
          </a:p>
        </p:txBody>
      </p:sp>
      <p:sp>
        <p:nvSpPr>
          <p:cNvPr id="8204" name="TextBox 13"/>
          <p:cNvSpPr txBox="1">
            <a:spLocks noChangeArrowheads="1"/>
          </p:cNvSpPr>
          <p:nvPr/>
        </p:nvSpPr>
        <p:spPr bwMode="auto">
          <a:xfrm>
            <a:off x="1585913" y="337343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a:solidFill>
                  <a:srgbClr val="FFFFFF"/>
                </a:solidFill>
              </a:rPr>
              <a:t>А</a:t>
            </a:r>
            <a:r>
              <a:rPr lang="en-US" altLang="en-US" sz="1200" b="1" dirty="0" smtClean="0">
                <a:solidFill>
                  <a:srgbClr val="FFFFFF"/>
                </a:solidFill>
              </a:rPr>
              <a:t>/</a:t>
            </a:r>
            <a:r>
              <a:rPr lang="bg-BG" altLang="en-US" sz="1200" b="1" dirty="0" smtClean="0">
                <a:solidFill>
                  <a:srgbClr val="FFFFFF"/>
                </a:solidFill>
              </a:rPr>
              <a:t>С</a:t>
            </a:r>
            <a:endParaRPr lang="en-US" altLang="en-US" sz="1200" b="1" dirty="0">
              <a:solidFill>
                <a:srgbClr val="FFFFFF"/>
              </a:solidFill>
            </a:endParaRPr>
          </a:p>
        </p:txBody>
      </p:sp>
      <p:sp>
        <p:nvSpPr>
          <p:cNvPr id="8205" name="TextBox 14"/>
          <p:cNvSpPr txBox="1">
            <a:spLocks noChangeArrowheads="1"/>
          </p:cNvSpPr>
          <p:nvPr/>
        </p:nvSpPr>
        <p:spPr bwMode="auto">
          <a:xfrm>
            <a:off x="1549400" y="370681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35%</a:t>
            </a:r>
          </a:p>
        </p:txBody>
      </p:sp>
      <p:sp>
        <p:nvSpPr>
          <p:cNvPr id="8206" name="TextBox 15"/>
          <p:cNvSpPr txBox="1">
            <a:spLocks noChangeArrowheads="1"/>
          </p:cNvSpPr>
          <p:nvPr/>
        </p:nvSpPr>
        <p:spPr bwMode="auto">
          <a:xfrm>
            <a:off x="1506249" y="4130675"/>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8207" name="TextBox 21"/>
          <p:cNvSpPr txBox="1">
            <a:spLocks noChangeArrowheads="1"/>
          </p:cNvSpPr>
          <p:nvPr/>
        </p:nvSpPr>
        <p:spPr bwMode="auto">
          <a:xfrm>
            <a:off x="2463511" y="3549650"/>
            <a:ext cx="703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8208" name="TextBox 22"/>
          <p:cNvSpPr txBox="1">
            <a:spLocks noChangeArrowheads="1"/>
          </p:cNvSpPr>
          <p:nvPr/>
        </p:nvSpPr>
        <p:spPr bwMode="auto">
          <a:xfrm>
            <a:off x="3449349" y="2998788"/>
            <a:ext cx="704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75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8209" name="TextBox 24"/>
          <p:cNvSpPr txBox="1">
            <a:spLocks noChangeArrowheads="1"/>
          </p:cNvSpPr>
          <p:nvPr/>
        </p:nvSpPr>
        <p:spPr bwMode="auto">
          <a:xfrm>
            <a:off x="2565400" y="2805113"/>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С</a:t>
            </a:r>
            <a:endParaRPr lang="en-US" altLang="en-US" sz="1200" b="1" dirty="0">
              <a:solidFill>
                <a:srgbClr val="FFFFFF"/>
              </a:solidFill>
            </a:endParaRPr>
          </a:p>
        </p:txBody>
      </p:sp>
      <p:sp>
        <p:nvSpPr>
          <p:cNvPr id="8210" name="TextBox 25"/>
          <p:cNvSpPr txBox="1">
            <a:spLocks noChangeArrowheads="1"/>
          </p:cNvSpPr>
          <p:nvPr/>
        </p:nvSpPr>
        <p:spPr bwMode="auto">
          <a:xfrm>
            <a:off x="2520950" y="3138488"/>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38%</a:t>
            </a:r>
          </a:p>
        </p:txBody>
      </p:sp>
      <p:sp>
        <p:nvSpPr>
          <p:cNvPr id="8211" name="TextBox 26"/>
          <p:cNvSpPr txBox="1">
            <a:spLocks noChangeArrowheads="1"/>
          </p:cNvSpPr>
          <p:nvPr/>
        </p:nvSpPr>
        <p:spPr bwMode="auto">
          <a:xfrm>
            <a:off x="3536950" y="2232025"/>
            <a:ext cx="509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А</a:t>
            </a:r>
            <a:r>
              <a:rPr lang="en-US" altLang="en-US" sz="1200" b="1" dirty="0" smtClean="0">
                <a:solidFill>
                  <a:srgbClr val="FFFFFF"/>
                </a:solidFill>
              </a:rPr>
              <a:t>/</a:t>
            </a:r>
            <a:r>
              <a:rPr lang="bg-BG" altLang="en-US" sz="1200" b="1" dirty="0" smtClean="0">
                <a:solidFill>
                  <a:srgbClr val="FFFFFF"/>
                </a:solidFill>
              </a:rPr>
              <a:t>М</a:t>
            </a:r>
            <a:endParaRPr lang="en-US" altLang="en-US" sz="1200" b="1" dirty="0">
              <a:solidFill>
                <a:srgbClr val="FFFFFF"/>
              </a:solidFill>
            </a:endParaRPr>
          </a:p>
        </p:txBody>
      </p:sp>
      <p:sp>
        <p:nvSpPr>
          <p:cNvPr id="8212" name="TextBox 27"/>
          <p:cNvSpPr txBox="1">
            <a:spLocks noChangeArrowheads="1"/>
          </p:cNvSpPr>
          <p:nvPr/>
        </p:nvSpPr>
        <p:spPr bwMode="auto">
          <a:xfrm>
            <a:off x="3492500" y="2566988"/>
            <a:ext cx="627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43%</a:t>
            </a:r>
          </a:p>
        </p:txBody>
      </p:sp>
      <p:cxnSp>
        <p:nvCxnSpPr>
          <p:cNvPr id="12" name="Straight Connector 11"/>
          <p:cNvCxnSpPr/>
          <p:nvPr/>
        </p:nvCxnSpPr>
        <p:spPr>
          <a:xfrm flipV="1">
            <a:off x="555625" y="1057275"/>
            <a:ext cx="627063"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1354138" y="1057275"/>
            <a:ext cx="3659187"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1" name="TextBox 50"/>
          <p:cNvSpPr txBox="1">
            <a:spLocks noChangeArrowheads="1"/>
          </p:cNvSpPr>
          <p:nvPr/>
        </p:nvSpPr>
        <p:spPr bwMode="auto">
          <a:xfrm>
            <a:off x="400050" y="3192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20%</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55" name="TextBox 54"/>
          <p:cNvSpPr txBox="1">
            <a:spLocks noChangeArrowheads="1"/>
          </p:cNvSpPr>
          <p:nvPr/>
        </p:nvSpPr>
        <p:spPr bwMode="auto">
          <a:xfrm>
            <a:off x="4000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56" name="TextBox 55"/>
          <p:cNvSpPr txBox="1">
            <a:spLocks noChangeArrowheads="1"/>
          </p:cNvSpPr>
          <p:nvPr/>
        </p:nvSpPr>
        <p:spPr bwMode="auto">
          <a:xfrm>
            <a:off x="4000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28%</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59" name="TextBox 58"/>
          <p:cNvSpPr txBox="1">
            <a:spLocks noChangeArrowheads="1"/>
          </p:cNvSpPr>
          <p:nvPr/>
        </p:nvSpPr>
        <p:spPr bwMode="auto">
          <a:xfrm>
            <a:off x="14287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3%</a:t>
            </a:r>
            <a:endParaRPr lang="en-US" sz="1400" b="1" dirty="0">
              <a:solidFill>
                <a:srgbClr val="ABA490"/>
              </a:solidFill>
              <a:latin typeface="Calibri" charset="0"/>
              <a:ea typeface="ＭＳ Ｐゴシック" charset="0"/>
              <a:cs typeface="ＭＳ Ｐゴシック" charset="0"/>
            </a:endParaRPr>
          </a:p>
        </p:txBody>
      </p:sp>
      <p:sp>
        <p:nvSpPr>
          <p:cNvPr id="60" name="TextBox 59"/>
          <p:cNvSpPr txBox="1">
            <a:spLocks noChangeArrowheads="1"/>
          </p:cNvSpPr>
          <p:nvPr/>
        </p:nvSpPr>
        <p:spPr bwMode="auto">
          <a:xfrm>
            <a:off x="14287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8%</a:t>
            </a:r>
            <a:endParaRPr lang="en-US" sz="1400" b="1" dirty="0">
              <a:solidFill>
                <a:srgbClr val="ABA490"/>
              </a:solidFill>
              <a:latin typeface="Calibri" charset="0"/>
              <a:ea typeface="ＭＳ Ｐゴシック" charset="0"/>
              <a:cs typeface="ＭＳ Ｐゴシック" charset="0"/>
            </a:endParaRPr>
          </a:p>
        </p:txBody>
      </p:sp>
      <p:sp>
        <p:nvSpPr>
          <p:cNvPr id="62" name="TextBox 61"/>
          <p:cNvSpPr txBox="1">
            <a:spLocks noChangeArrowheads="1"/>
          </p:cNvSpPr>
          <p:nvPr/>
        </p:nvSpPr>
        <p:spPr bwMode="auto">
          <a:xfrm>
            <a:off x="2398713"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96" name="Straight Arrow Connector 95"/>
          <p:cNvCxnSpPr/>
          <p:nvPr/>
        </p:nvCxnSpPr>
        <p:spPr>
          <a:xfrm>
            <a:off x="3090863" y="2211388"/>
            <a:ext cx="196850"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97" name="Straight Arrow Connector 96"/>
          <p:cNvCxnSpPr/>
          <p:nvPr/>
        </p:nvCxnSpPr>
        <p:spPr>
          <a:xfrm flipV="1">
            <a:off x="2120900" y="2767013"/>
            <a:ext cx="187325" cy="635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98" name="Straight Arrow Connector 97"/>
          <p:cNvCxnSpPr/>
          <p:nvPr/>
        </p:nvCxnSpPr>
        <p:spPr>
          <a:xfrm>
            <a:off x="1152525" y="3316288"/>
            <a:ext cx="17621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07" name="Straight Connector 106"/>
          <p:cNvCxnSpPr/>
          <p:nvPr/>
        </p:nvCxnSpPr>
        <p:spPr>
          <a:xfrm>
            <a:off x="2120900" y="22113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09" name="Straight Connector 108"/>
          <p:cNvCxnSpPr/>
          <p:nvPr/>
        </p:nvCxnSpPr>
        <p:spPr>
          <a:xfrm>
            <a:off x="1152525" y="22113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10" name="Straight Connector 109"/>
          <p:cNvCxnSpPr/>
          <p:nvPr/>
        </p:nvCxnSpPr>
        <p:spPr>
          <a:xfrm>
            <a:off x="1152525" y="2773363"/>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grpSp>
        <p:nvGrpSpPr>
          <p:cNvPr id="8229" name="Group 87"/>
          <p:cNvGrpSpPr>
            <a:grpSpLocks/>
          </p:cNvGrpSpPr>
          <p:nvPr/>
        </p:nvGrpSpPr>
        <p:grpSpPr bwMode="auto">
          <a:xfrm>
            <a:off x="5973763" y="2916238"/>
            <a:ext cx="2525712" cy="1854200"/>
            <a:chOff x="6334914" y="3278419"/>
            <a:chExt cx="1805345" cy="1325313"/>
          </a:xfrm>
        </p:grpSpPr>
        <p:grpSp>
          <p:nvGrpSpPr>
            <p:cNvPr id="8232" name="Group 142"/>
            <p:cNvGrpSpPr>
              <a:grpSpLocks/>
            </p:cNvGrpSpPr>
            <p:nvPr/>
          </p:nvGrpSpPr>
          <p:grpSpPr bwMode="auto">
            <a:xfrm>
              <a:off x="6922756" y="4051456"/>
              <a:ext cx="637850" cy="552276"/>
              <a:chOff x="4889328" y="3773529"/>
              <a:chExt cx="823673" cy="713171"/>
            </a:xfrm>
          </p:grpSpPr>
          <p:pic>
            <p:nvPicPr>
              <p:cNvPr id="8247" name="Picture 143" descr="icon_person_520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8" name="TextBox 144"/>
              <p:cNvSpPr txBox="1">
                <a:spLocks noChangeArrowheads="1"/>
              </p:cNvSpPr>
              <p:nvPr/>
            </p:nvSpPr>
            <p:spPr bwMode="auto">
              <a:xfrm>
                <a:off x="5026479" y="3944335"/>
                <a:ext cx="552418" cy="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700" b="1" dirty="0" smtClean="0">
                    <a:solidFill>
                      <a:srgbClr val="FFFFFF"/>
                    </a:solidFill>
                  </a:rPr>
                  <a:t>ВИЕ</a:t>
                </a:r>
                <a:endParaRPr lang="en-US" altLang="en-US" sz="700" b="1" dirty="0">
                  <a:solidFill>
                    <a:srgbClr val="FFFFFF"/>
                  </a:solidFill>
                </a:endParaRPr>
              </a:p>
            </p:txBody>
          </p:sp>
        </p:grpSp>
        <p:grpSp>
          <p:nvGrpSpPr>
            <p:cNvPr id="8233" name="Group 85"/>
            <p:cNvGrpSpPr>
              <a:grpSpLocks/>
            </p:cNvGrpSpPr>
            <p:nvPr/>
          </p:nvGrpSpPr>
          <p:grpSpPr bwMode="auto">
            <a:xfrm>
              <a:off x="6697007" y="3893850"/>
              <a:ext cx="1085963" cy="312631"/>
              <a:chOff x="6789617" y="3860780"/>
              <a:chExt cx="1085963" cy="312631"/>
            </a:xfrm>
          </p:grpSpPr>
          <p:pic>
            <p:nvPicPr>
              <p:cNvPr id="8245" name="Picture 145"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9617"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6" name="Picture 156" descr="icon_person_443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4511"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34" name="Group 84"/>
            <p:cNvGrpSpPr>
              <a:grpSpLocks/>
            </p:cNvGrpSpPr>
            <p:nvPr/>
          </p:nvGrpSpPr>
          <p:grpSpPr bwMode="auto">
            <a:xfrm>
              <a:off x="6514996" y="3587834"/>
              <a:ext cx="1444276" cy="312629"/>
              <a:chOff x="6514996" y="3521694"/>
              <a:chExt cx="1444276" cy="312629"/>
            </a:xfrm>
          </p:grpSpPr>
          <p:pic>
            <p:nvPicPr>
              <p:cNvPr id="8241" name="Picture 160"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4996"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2" name="Picture 161"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6065"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 name="Picture 162"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7134"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4" name="Picture 163" descr="icon_person_124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8203"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35" name="Group 86"/>
            <p:cNvGrpSpPr>
              <a:grpSpLocks/>
            </p:cNvGrpSpPr>
            <p:nvPr/>
          </p:nvGrpSpPr>
          <p:grpSpPr bwMode="auto">
            <a:xfrm>
              <a:off x="6334914" y="3278419"/>
              <a:ext cx="1805345" cy="312628"/>
              <a:chOff x="6334914" y="3212279"/>
              <a:chExt cx="1805345" cy="312628"/>
            </a:xfrm>
          </p:grpSpPr>
          <p:pic>
            <p:nvPicPr>
              <p:cNvPr id="8236" name="Picture 164"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4914"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165"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553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Picture 166"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57505"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167"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8121"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0" name="Picture 168" descr="icon_person_7515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919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7" name="Rectangle 56"/>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31" name="TextBox 5"/>
          <p:cNvSpPr txBox="1">
            <a:spLocks noChangeArrowheads="1"/>
          </p:cNvSpPr>
          <p:nvPr/>
        </p:nvSpPr>
        <p:spPr bwMode="auto">
          <a:xfrm>
            <a:off x="1200150" y="41275"/>
            <a:ext cx="674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a:solidFill>
                  <a:srgbClr val="FFFFFF"/>
                </a:solidFill>
              </a:rPr>
              <a:t>ФОРЕВЪР МАРКЕТИНГОВ ПЛАН</a:t>
            </a:r>
            <a:endParaRPr lang="en-US" altLang="en-US" sz="900" b="1" dirty="0">
              <a:solidFill>
                <a:srgbClr val="FFFFFF"/>
              </a:solidFill>
            </a:endParaRPr>
          </a:p>
        </p:txBody>
      </p:sp>
      <p:sp>
        <p:nvSpPr>
          <p:cNvPr id="58" name="TextBox 57"/>
          <p:cNvSpPr txBox="1">
            <a:spLocks noChangeArrowheads="1"/>
          </p:cNvSpPr>
          <p:nvPr/>
        </p:nvSpPr>
        <p:spPr bwMode="auto">
          <a:xfrm>
            <a:off x="1354138" y="585788"/>
            <a:ext cx="3105150" cy="469359"/>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sz="1600" b="1" dirty="0" smtClean="0">
                <a:solidFill>
                  <a:srgbClr val="ABA490"/>
                </a:solidFill>
                <a:latin typeface="Calibri" charset="0"/>
                <a:ea typeface="ＭＳ Ｐゴシック" charset="0"/>
                <a:cs typeface="ＭＳ Ｐゴシック" charset="0"/>
              </a:rPr>
              <a:t>ГРУПОВ</a:t>
            </a:r>
            <a:endParaRPr lang="en-US" sz="1600" b="1" dirty="0">
              <a:solidFill>
                <a:srgbClr val="ABA490"/>
              </a:solidFill>
              <a:latin typeface="Calibri" charset="0"/>
              <a:ea typeface="ＭＳ Ｐゴシック" charset="0"/>
              <a:cs typeface="ＭＳ Ｐゴシック" charset="0"/>
            </a:endParaRPr>
          </a:p>
          <a:p>
            <a:pPr algn="ctr">
              <a:lnSpc>
                <a:spcPct val="70000"/>
              </a:lnSpc>
              <a:defRPr/>
            </a:pPr>
            <a:r>
              <a:rPr lang="bg-BG" sz="1900" b="1" dirty="0" smtClean="0">
                <a:solidFill>
                  <a:srgbClr val="ABA490"/>
                </a:solidFill>
                <a:latin typeface="Calibri" charset="0"/>
                <a:ea typeface="ＭＳ Ｐゴシック" charset="0"/>
                <a:cs typeface="ＭＳ Ｐゴシック" charset="0"/>
              </a:rPr>
              <a:t>БОНУС</a:t>
            </a:r>
            <a:endParaRPr lang="en-US" sz="1900" b="1" dirty="0">
              <a:solidFill>
                <a:srgbClr val="ABA490"/>
              </a:solidFill>
              <a:latin typeface="Calibri" charset="0"/>
              <a:ea typeface="ＭＳ Ｐゴシック" charset="0"/>
              <a:cs typeface="ＭＳ Ｐゴシック" charset="0"/>
            </a:endParaRPr>
          </a:p>
        </p:txBody>
      </p:sp>
      <p:sp>
        <p:nvSpPr>
          <p:cNvPr id="61" name="TextBox 60"/>
          <p:cNvSpPr txBox="1">
            <a:spLocks noChangeArrowheads="1"/>
          </p:cNvSpPr>
          <p:nvPr/>
        </p:nvSpPr>
        <p:spPr bwMode="auto">
          <a:xfrm>
            <a:off x="400050" y="434975"/>
            <a:ext cx="920750" cy="63094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b="1" dirty="0" smtClean="0">
                <a:solidFill>
                  <a:schemeClr val="bg1">
                    <a:lumMod val="85000"/>
                  </a:schemeClr>
                </a:solidFill>
                <a:latin typeface="Calibri" charset="0"/>
                <a:ea typeface="ＭＳ Ｐゴシック" charset="0"/>
                <a:cs typeface="ＭＳ Ｐゴシック" charset="0"/>
              </a:rPr>
              <a:t>НОВУС</a:t>
            </a:r>
            <a:endParaRPr lang="en-US"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1200" b="1" dirty="0" smtClean="0">
                <a:solidFill>
                  <a:schemeClr val="bg1">
                    <a:lumMod val="85000"/>
                  </a:schemeClr>
                </a:solidFill>
                <a:latin typeface="Calibri" charset="0"/>
                <a:ea typeface="ＭＳ Ｐゴシック" charset="0"/>
                <a:cs typeface="ＭＳ Ｐゴシック" charset="0"/>
              </a:rPr>
              <a:t>ПЕЧАЛБА</a:t>
            </a:r>
            <a:r>
              <a:rPr lang="en-US" sz="1400" b="1" dirty="0" smtClean="0">
                <a:solidFill>
                  <a:schemeClr val="bg1">
                    <a:lumMod val="85000"/>
                  </a:schemeClr>
                </a:solidFill>
                <a:latin typeface="Calibri" charset="0"/>
                <a:ea typeface="ＭＳ Ｐゴシック" charset="0"/>
                <a:cs typeface="ＭＳ Ｐゴシック" charset="0"/>
              </a:rPr>
              <a:t>/ </a:t>
            </a:r>
            <a:r>
              <a:rPr lang="bg-BG" b="1" dirty="0" smtClean="0">
                <a:solidFill>
                  <a:schemeClr val="bg1">
                    <a:lumMod val="85000"/>
                  </a:schemeClr>
                </a:solidFill>
                <a:latin typeface="Calibri" charset="0"/>
                <a:ea typeface="ＭＳ Ｐゴシック" charset="0"/>
                <a:cs typeface="ＭＳ Ｐゴシック" charset="0"/>
              </a:rPr>
              <a:t>БОНУС</a:t>
            </a:r>
            <a:endParaRPr lang="en-US" b="1" dirty="0">
              <a:solidFill>
                <a:schemeClr val="bg1">
                  <a:lumMod val="85000"/>
                </a:schemeClr>
              </a:solidFill>
              <a:latin typeface="Calibri"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5205_rectangle.png"/>
          <p:cNvPicPr>
            <a:picLocks noChangeAspect="1"/>
          </p:cNvPicPr>
          <p:nvPr/>
        </p:nvPicPr>
        <p:blipFill>
          <a:blip r:embed="rId3">
            <a:extLst>
              <a:ext uri="{28A0092B-C50C-407E-A947-70E740481C1C}">
                <a14:useLocalDpi xmlns:a14="http://schemas.microsoft.com/office/drawing/2010/main" val="0"/>
              </a:ext>
            </a:extLst>
          </a:blip>
          <a:srcRect l="3049" t="3140" r="5331" b="53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4" descr="icon_person_5757_wht_he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4963" y="1417638"/>
            <a:ext cx="12223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Box 23"/>
          <p:cNvSpPr txBox="1">
            <a:spLocks noChangeArrowheads="1"/>
          </p:cNvSpPr>
          <p:nvPr/>
        </p:nvSpPr>
        <p:spPr bwMode="auto">
          <a:xfrm>
            <a:off x="4408199" y="2438400"/>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120</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9239" name="TextBox 28"/>
          <p:cNvSpPr txBox="1">
            <a:spLocks noChangeArrowheads="1"/>
          </p:cNvSpPr>
          <p:nvPr/>
        </p:nvSpPr>
        <p:spPr bwMode="auto">
          <a:xfrm>
            <a:off x="4503738" y="1676400"/>
            <a:ext cx="509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М</a:t>
            </a:r>
            <a:endParaRPr lang="en-US" altLang="en-US" sz="1200" b="1" dirty="0">
              <a:solidFill>
                <a:srgbClr val="FFFFFF"/>
              </a:solidFill>
            </a:endParaRPr>
          </a:p>
        </p:txBody>
      </p:sp>
      <p:sp>
        <p:nvSpPr>
          <p:cNvPr id="9240" name="TextBox 29"/>
          <p:cNvSpPr txBox="1">
            <a:spLocks noChangeArrowheads="1"/>
          </p:cNvSpPr>
          <p:nvPr/>
        </p:nvSpPr>
        <p:spPr bwMode="auto">
          <a:xfrm>
            <a:off x="4459288" y="2009775"/>
            <a:ext cx="627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48%</a:t>
            </a:r>
          </a:p>
        </p:txBody>
      </p:sp>
      <p:cxnSp>
        <p:nvCxnSpPr>
          <p:cNvPr id="12" name="Straight Connector 11"/>
          <p:cNvCxnSpPr/>
          <p:nvPr/>
        </p:nvCxnSpPr>
        <p:spPr>
          <a:xfrm flipV="1">
            <a:off x="555625" y="1057275"/>
            <a:ext cx="627063"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1354138" y="1057275"/>
            <a:ext cx="3659187" cy="635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7" name="TextBox 56"/>
          <p:cNvSpPr txBox="1">
            <a:spLocks noChangeArrowheads="1"/>
          </p:cNvSpPr>
          <p:nvPr/>
        </p:nvSpPr>
        <p:spPr bwMode="auto">
          <a:xfrm>
            <a:off x="40005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33%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61" name="TextBox 60"/>
          <p:cNvSpPr txBox="1">
            <a:spLocks noChangeArrowheads="1"/>
          </p:cNvSpPr>
          <p:nvPr/>
        </p:nvSpPr>
        <p:spPr bwMode="auto">
          <a:xfrm>
            <a:off x="1404938"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13%</a:t>
            </a:r>
            <a:endParaRPr lang="en-US" sz="1400" b="1" dirty="0">
              <a:solidFill>
                <a:srgbClr val="ABA490"/>
              </a:solidFill>
              <a:latin typeface="Calibri" charset="0"/>
              <a:ea typeface="ＭＳ Ｐゴシック" charset="0"/>
              <a:cs typeface="ＭＳ Ｐゴシック" charset="0"/>
            </a:endParaRPr>
          </a:p>
        </p:txBody>
      </p:sp>
      <p:sp>
        <p:nvSpPr>
          <p:cNvPr id="63" name="TextBox 62"/>
          <p:cNvSpPr txBox="1">
            <a:spLocks noChangeArrowheads="1"/>
          </p:cNvSpPr>
          <p:nvPr/>
        </p:nvSpPr>
        <p:spPr bwMode="auto">
          <a:xfrm>
            <a:off x="2390775"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10%</a:t>
            </a:r>
            <a:endParaRPr lang="en-US" sz="1400" b="1" dirty="0">
              <a:solidFill>
                <a:srgbClr val="ABA490"/>
              </a:solidFill>
              <a:latin typeface="Calibri" charset="0"/>
              <a:ea typeface="ＭＳ Ｐゴシック" charset="0"/>
              <a:cs typeface="ＭＳ Ｐゴシック" charset="0"/>
            </a:endParaRPr>
          </a:p>
        </p:txBody>
      </p:sp>
      <p:sp>
        <p:nvSpPr>
          <p:cNvPr id="64" name="TextBox 63"/>
          <p:cNvSpPr txBox="1">
            <a:spLocks noChangeArrowheads="1"/>
          </p:cNvSpPr>
          <p:nvPr/>
        </p:nvSpPr>
        <p:spPr bwMode="auto">
          <a:xfrm>
            <a:off x="3327400" y="1541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92" name="Straight Arrow Connector 91"/>
          <p:cNvCxnSpPr/>
          <p:nvPr/>
        </p:nvCxnSpPr>
        <p:spPr>
          <a:xfrm>
            <a:off x="3975100" y="1674813"/>
            <a:ext cx="23336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99" name="Straight Connector 98"/>
          <p:cNvCxnSpPr/>
          <p:nvPr/>
        </p:nvCxnSpPr>
        <p:spPr>
          <a:xfrm>
            <a:off x="3090863" y="1677988"/>
            <a:ext cx="477837"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06" name="Straight Connector 105"/>
          <p:cNvCxnSpPr/>
          <p:nvPr/>
        </p:nvCxnSpPr>
        <p:spPr>
          <a:xfrm>
            <a:off x="2120900" y="16779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08" name="Straight Connector 107"/>
          <p:cNvCxnSpPr/>
          <p:nvPr/>
        </p:nvCxnSpPr>
        <p:spPr>
          <a:xfrm>
            <a:off x="1152525" y="16779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grpSp>
        <p:nvGrpSpPr>
          <p:cNvPr id="9265" name="Group 87"/>
          <p:cNvGrpSpPr>
            <a:grpSpLocks/>
          </p:cNvGrpSpPr>
          <p:nvPr/>
        </p:nvGrpSpPr>
        <p:grpSpPr bwMode="auto">
          <a:xfrm>
            <a:off x="5721350" y="2481263"/>
            <a:ext cx="3033713" cy="2289175"/>
            <a:chOff x="6154607" y="2967526"/>
            <a:chExt cx="2168223" cy="1636206"/>
          </a:xfrm>
        </p:grpSpPr>
        <p:grpSp>
          <p:nvGrpSpPr>
            <p:cNvPr id="9268" name="Group 142"/>
            <p:cNvGrpSpPr>
              <a:grpSpLocks/>
            </p:cNvGrpSpPr>
            <p:nvPr/>
          </p:nvGrpSpPr>
          <p:grpSpPr bwMode="auto">
            <a:xfrm>
              <a:off x="6922756" y="4051456"/>
              <a:ext cx="637850" cy="552276"/>
              <a:chOff x="4889328" y="3773529"/>
              <a:chExt cx="823673" cy="713171"/>
            </a:xfrm>
          </p:grpSpPr>
          <p:pic>
            <p:nvPicPr>
              <p:cNvPr id="9290" name="Picture 143" descr="icon_person_5205_wht_he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328" y="3773529"/>
                <a:ext cx="823673" cy="71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91" name="TextBox 144"/>
              <p:cNvSpPr txBox="1">
                <a:spLocks noChangeArrowheads="1"/>
              </p:cNvSpPr>
              <p:nvPr/>
            </p:nvSpPr>
            <p:spPr bwMode="auto">
              <a:xfrm>
                <a:off x="5026479" y="3944335"/>
                <a:ext cx="552418" cy="18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700" b="1" dirty="0" smtClean="0">
                    <a:solidFill>
                      <a:srgbClr val="FFFFFF"/>
                    </a:solidFill>
                  </a:rPr>
                  <a:t>ВИЕ</a:t>
                </a:r>
                <a:endParaRPr lang="en-US" altLang="en-US" sz="700" b="1" dirty="0">
                  <a:solidFill>
                    <a:srgbClr val="FFFFFF"/>
                  </a:solidFill>
                </a:endParaRPr>
              </a:p>
            </p:txBody>
          </p:sp>
        </p:grpSp>
        <p:grpSp>
          <p:nvGrpSpPr>
            <p:cNvPr id="9269" name="Group 85"/>
            <p:cNvGrpSpPr>
              <a:grpSpLocks/>
            </p:cNvGrpSpPr>
            <p:nvPr/>
          </p:nvGrpSpPr>
          <p:grpSpPr bwMode="auto">
            <a:xfrm>
              <a:off x="6697007" y="3893850"/>
              <a:ext cx="1085963" cy="312631"/>
              <a:chOff x="6789617" y="3860780"/>
              <a:chExt cx="1085963" cy="312631"/>
            </a:xfrm>
          </p:grpSpPr>
          <p:pic>
            <p:nvPicPr>
              <p:cNvPr id="9288" name="Picture 145" descr="icon_person_443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9617"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9" name="Picture 156" descr="icon_person_443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4511" y="3860780"/>
                <a:ext cx="361069" cy="31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0" name="Group 84"/>
            <p:cNvGrpSpPr>
              <a:grpSpLocks/>
            </p:cNvGrpSpPr>
            <p:nvPr/>
          </p:nvGrpSpPr>
          <p:grpSpPr bwMode="auto">
            <a:xfrm>
              <a:off x="6514996" y="3587834"/>
              <a:ext cx="1444276" cy="312629"/>
              <a:chOff x="6514996" y="3521694"/>
              <a:chExt cx="1444276" cy="312629"/>
            </a:xfrm>
          </p:grpSpPr>
          <p:pic>
            <p:nvPicPr>
              <p:cNvPr id="9284" name="Picture 160"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4996"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5" name="Picture 161"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76065"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6" name="Picture 162"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7134"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7" name="Picture 163"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98203" y="3521694"/>
                <a:ext cx="361069"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1" name="Group 86"/>
            <p:cNvGrpSpPr>
              <a:grpSpLocks/>
            </p:cNvGrpSpPr>
            <p:nvPr/>
          </p:nvGrpSpPr>
          <p:grpSpPr bwMode="auto">
            <a:xfrm>
              <a:off x="6334914" y="3278419"/>
              <a:ext cx="1805345" cy="312628"/>
              <a:chOff x="6334914" y="3212279"/>
              <a:chExt cx="1805345" cy="312628"/>
            </a:xfrm>
          </p:grpSpPr>
          <p:pic>
            <p:nvPicPr>
              <p:cNvPr id="9279" name="Picture 164"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34914"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0" name="Picture 165"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553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1" name="Picture 166"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57505"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2" name="Picture 167"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8121"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3" name="Picture 168"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79190" y="3212279"/>
                <a:ext cx="361069" cy="3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72" name="Group 82"/>
            <p:cNvGrpSpPr>
              <a:grpSpLocks/>
            </p:cNvGrpSpPr>
            <p:nvPr/>
          </p:nvGrpSpPr>
          <p:grpSpPr bwMode="auto">
            <a:xfrm>
              <a:off x="6154607" y="2967526"/>
              <a:ext cx="2168223" cy="312237"/>
              <a:chOff x="6154607" y="2808790"/>
              <a:chExt cx="2168223" cy="312237"/>
            </a:xfrm>
          </p:grpSpPr>
          <p:pic>
            <p:nvPicPr>
              <p:cNvPr id="9273" name="Picture 169"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54607"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4" name="Picture 170"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16581"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5" name="Picture 171"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77650"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Picture 172"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39624"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7" name="Picture 173"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00240"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8" name="Picture 174"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62214" y="2808790"/>
                <a:ext cx="360616" cy="3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74" name="Rectangle 73"/>
          <p:cNvSpPr/>
          <p:nvPr/>
        </p:nvSpPr>
        <p:spPr>
          <a:xfrm>
            <a:off x="0" y="-4763"/>
            <a:ext cx="9150350" cy="341313"/>
          </a:xfrm>
          <a:prstGeom prst="rect">
            <a:avLst/>
          </a:prstGeom>
          <a:solidFill>
            <a:schemeClr val="tx1">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67" name="TextBox 5"/>
          <p:cNvSpPr txBox="1">
            <a:spLocks noChangeArrowheads="1"/>
          </p:cNvSpPr>
          <p:nvPr/>
        </p:nvSpPr>
        <p:spPr bwMode="auto">
          <a:xfrm>
            <a:off x="1200150" y="41275"/>
            <a:ext cx="6743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lnSpc>
                <a:spcPct val="70000"/>
              </a:lnSpc>
              <a:spcBef>
                <a:spcPct val="0"/>
              </a:spcBef>
              <a:buFontTx/>
              <a:buNone/>
            </a:pPr>
            <a:r>
              <a:rPr lang="bg-BG" altLang="en-US" sz="1400" b="1" dirty="0">
                <a:solidFill>
                  <a:srgbClr val="FFFFFF"/>
                </a:solidFill>
              </a:rPr>
              <a:t>ФОРЕВЪР МАРКЕТИНГОВ ПЛАН</a:t>
            </a:r>
            <a:endParaRPr lang="en-US" altLang="en-US" sz="900" b="1" dirty="0">
              <a:solidFill>
                <a:srgbClr val="FFFFFF"/>
              </a:solidFill>
            </a:endParaRPr>
          </a:p>
        </p:txBody>
      </p:sp>
      <p:sp>
        <p:nvSpPr>
          <p:cNvPr id="76" name="TextBox 75"/>
          <p:cNvSpPr txBox="1">
            <a:spLocks noChangeArrowheads="1"/>
          </p:cNvSpPr>
          <p:nvPr/>
        </p:nvSpPr>
        <p:spPr bwMode="auto">
          <a:xfrm>
            <a:off x="1354138" y="585788"/>
            <a:ext cx="3105150" cy="469359"/>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sz="1600" b="1" dirty="0" smtClean="0">
                <a:solidFill>
                  <a:srgbClr val="ABA490"/>
                </a:solidFill>
                <a:latin typeface="Calibri" charset="0"/>
                <a:ea typeface="ＭＳ Ｐゴシック" charset="0"/>
                <a:cs typeface="ＭＳ Ｐゴシック" charset="0"/>
              </a:rPr>
              <a:t>ГРУПОВ</a:t>
            </a:r>
            <a:endParaRPr lang="en-US" sz="1600" b="1" dirty="0">
              <a:solidFill>
                <a:srgbClr val="ABA490"/>
              </a:solidFill>
              <a:latin typeface="Calibri" charset="0"/>
              <a:ea typeface="ＭＳ Ｐゴシック" charset="0"/>
              <a:cs typeface="ＭＳ Ｐゴシック" charset="0"/>
            </a:endParaRPr>
          </a:p>
          <a:p>
            <a:pPr algn="ctr">
              <a:lnSpc>
                <a:spcPct val="70000"/>
              </a:lnSpc>
              <a:defRPr/>
            </a:pPr>
            <a:r>
              <a:rPr lang="bg-BG" sz="1900" b="1" dirty="0" smtClean="0">
                <a:solidFill>
                  <a:srgbClr val="ABA490"/>
                </a:solidFill>
                <a:latin typeface="Calibri" charset="0"/>
                <a:ea typeface="ＭＳ Ｐゴシック" charset="0"/>
                <a:cs typeface="ＭＳ Ｐゴシック" charset="0"/>
              </a:rPr>
              <a:t>БОНУС</a:t>
            </a:r>
            <a:endParaRPr lang="en-US" sz="1900" b="1" dirty="0">
              <a:solidFill>
                <a:srgbClr val="ABA490"/>
              </a:solidFill>
              <a:latin typeface="Calibri" charset="0"/>
              <a:ea typeface="ＭＳ Ｐゴシック" charset="0"/>
              <a:cs typeface="ＭＳ Ｐゴシック" charset="0"/>
            </a:endParaRPr>
          </a:p>
        </p:txBody>
      </p:sp>
      <p:sp>
        <p:nvSpPr>
          <p:cNvPr id="77" name="TextBox 76"/>
          <p:cNvSpPr txBox="1">
            <a:spLocks noChangeArrowheads="1"/>
          </p:cNvSpPr>
          <p:nvPr/>
        </p:nvSpPr>
        <p:spPr bwMode="auto">
          <a:xfrm>
            <a:off x="400050" y="434975"/>
            <a:ext cx="920750" cy="63094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bg-BG" b="1" dirty="0" smtClean="0">
                <a:solidFill>
                  <a:schemeClr val="bg1">
                    <a:lumMod val="85000"/>
                  </a:schemeClr>
                </a:solidFill>
                <a:latin typeface="Calibri" charset="0"/>
                <a:ea typeface="ＭＳ Ｐゴシック" charset="0"/>
                <a:cs typeface="ＭＳ Ｐゴシック" charset="0"/>
              </a:rPr>
              <a:t>НОВУС</a:t>
            </a:r>
            <a:endParaRPr lang="en-US" b="1" dirty="0">
              <a:solidFill>
                <a:schemeClr val="bg1">
                  <a:lumMod val="85000"/>
                </a:schemeClr>
              </a:solidFill>
              <a:latin typeface="Calibri" charset="0"/>
              <a:ea typeface="ＭＳ Ｐゴシック" charset="0"/>
              <a:cs typeface="ＭＳ Ｐゴシック" charset="0"/>
            </a:endParaRPr>
          </a:p>
          <a:p>
            <a:pPr algn="ctr">
              <a:lnSpc>
                <a:spcPct val="70000"/>
              </a:lnSpc>
              <a:defRPr/>
            </a:pPr>
            <a:r>
              <a:rPr lang="bg-BG" sz="1200" b="1" dirty="0" smtClean="0">
                <a:solidFill>
                  <a:schemeClr val="bg1">
                    <a:lumMod val="85000"/>
                  </a:schemeClr>
                </a:solidFill>
                <a:latin typeface="Calibri" charset="0"/>
                <a:ea typeface="ＭＳ Ｐゴシック" charset="0"/>
                <a:cs typeface="ＭＳ Ｐゴシック" charset="0"/>
              </a:rPr>
              <a:t>ПЕЧАЛБА</a:t>
            </a:r>
            <a:r>
              <a:rPr lang="en-US" sz="1400" b="1" dirty="0" smtClean="0">
                <a:solidFill>
                  <a:schemeClr val="bg1">
                    <a:lumMod val="85000"/>
                  </a:schemeClr>
                </a:solidFill>
                <a:latin typeface="Calibri" charset="0"/>
                <a:ea typeface="ＭＳ Ｐゴシック" charset="0"/>
                <a:cs typeface="ＭＳ Ｐゴシック" charset="0"/>
              </a:rPr>
              <a:t>/ </a:t>
            </a:r>
            <a:r>
              <a:rPr lang="bg-BG" b="1" dirty="0" smtClean="0">
                <a:solidFill>
                  <a:schemeClr val="bg1">
                    <a:lumMod val="85000"/>
                  </a:schemeClr>
                </a:solidFill>
                <a:latin typeface="Calibri" charset="0"/>
                <a:ea typeface="ＭＳ Ｐゴシック" charset="0"/>
                <a:cs typeface="ＭＳ Ｐゴシック" charset="0"/>
              </a:rPr>
              <a:t>БОНУС</a:t>
            </a:r>
            <a:endParaRPr lang="en-US" b="1" dirty="0">
              <a:solidFill>
                <a:schemeClr val="bg1">
                  <a:lumMod val="85000"/>
                </a:schemeClr>
              </a:solidFill>
              <a:latin typeface="Calibri" charset="0"/>
              <a:ea typeface="ＭＳ Ｐゴシック" charset="0"/>
              <a:cs typeface="ＭＳ Ｐゴシック" charset="0"/>
            </a:endParaRPr>
          </a:p>
        </p:txBody>
      </p:sp>
      <p:pic>
        <p:nvPicPr>
          <p:cNvPr id="78" name="Picture 1" descr="icon_person_443_wht_he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238" y="3683000"/>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 descr="icon_person_1245_wht_hex.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31900" y="3116263"/>
            <a:ext cx="12223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5" descr="icon_person_7515_wht_hex.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6588" y="1978025"/>
            <a:ext cx="122237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6" descr="icon_person_7535_wht_hex.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00275" y="2543175"/>
            <a:ext cx="12239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7"/>
          <p:cNvSpPr txBox="1">
            <a:spLocks noChangeArrowheads="1"/>
          </p:cNvSpPr>
          <p:nvPr/>
        </p:nvSpPr>
        <p:spPr bwMode="auto">
          <a:xfrm>
            <a:off x="600075" y="3938588"/>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Н</a:t>
            </a:r>
            <a:r>
              <a:rPr lang="en-US" altLang="en-US" sz="1200" b="1" dirty="0" smtClean="0">
                <a:solidFill>
                  <a:srgbClr val="FFFFFF"/>
                </a:solidFill>
              </a:rPr>
              <a:t>/</a:t>
            </a:r>
            <a:r>
              <a:rPr lang="bg-BG" altLang="en-US" sz="1200" b="1" dirty="0" smtClean="0">
                <a:solidFill>
                  <a:srgbClr val="FFFFFF"/>
                </a:solidFill>
              </a:rPr>
              <a:t>К</a:t>
            </a:r>
            <a:endParaRPr lang="en-US" altLang="en-US" sz="1200" b="1" dirty="0">
              <a:solidFill>
                <a:srgbClr val="FFFFFF"/>
              </a:solidFill>
            </a:endParaRPr>
          </a:p>
        </p:txBody>
      </p:sp>
      <p:sp>
        <p:nvSpPr>
          <p:cNvPr id="83" name="TextBox 12"/>
          <p:cNvSpPr txBox="1">
            <a:spLocks noChangeArrowheads="1"/>
          </p:cNvSpPr>
          <p:nvPr/>
        </p:nvSpPr>
        <p:spPr bwMode="auto">
          <a:xfrm>
            <a:off x="555625" y="427196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15%</a:t>
            </a:r>
          </a:p>
        </p:txBody>
      </p:sp>
      <p:sp>
        <p:nvSpPr>
          <p:cNvPr id="84" name="TextBox 13"/>
          <p:cNvSpPr txBox="1">
            <a:spLocks noChangeArrowheads="1"/>
          </p:cNvSpPr>
          <p:nvPr/>
        </p:nvSpPr>
        <p:spPr bwMode="auto">
          <a:xfrm>
            <a:off x="1585913" y="3373438"/>
            <a:ext cx="50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a:solidFill>
                  <a:srgbClr val="FFFFFF"/>
                </a:solidFill>
              </a:rPr>
              <a:t>А</a:t>
            </a:r>
            <a:r>
              <a:rPr lang="en-US" altLang="en-US" sz="1200" b="1" dirty="0" smtClean="0">
                <a:solidFill>
                  <a:srgbClr val="FFFFFF"/>
                </a:solidFill>
              </a:rPr>
              <a:t>/</a:t>
            </a:r>
            <a:r>
              <a:rPr lang="bg-BG" altLang="en-US" sz="1200" b="1" dirty="0" smtClean="0">
                <a:solidFill>
                  <a:srgbClr val="FFFFFF"/>
                </a:solidFill>
              </a:rPr>
              <a:t>С</a:t>
            </a:r>
            <a:endParaRPr lang="en-US" altLang="en-US" sz="1200" b="1" dirty="0">
              <a:solidFill>
                <a:srgbClr val="FFFFFF"/>
              </a:solidFill>
            </a:endParaRPr>
          </a:p>
        </p:txBody>
      </p:sp>
      <p:sp>
        <p:nvSpPr>
          <p:cNvPr id="85" name="TextBox 14"/>
          <p:cNvSpPr txBox="1">
            <a:spLocks noChangeArrowheads="1"/>
          </p:cNvSpPr>
          <p:nvPr/>
        </p:nvSpPr>
        <p:spPr bwMode="auto">
          <a:xfrm>
            <a:off x="1549400" y="3706813"/>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35%</a:t>
            </a:r>
          </a:p>
        </p:txBody>
      </p:sp>
      <p:sp>
        <p:nvSpPr>
          <p:cNvPr id="86" name="TextBox 15"/>
          <p:cNvSpPr txBox="1">
            <a:spLocks noChangeArrowheads="1"/>
          </p:cNvSpPr>
          <p:nvPr/>
        </p:nvSpPr>
        <p:spPr bwMode="auto">
          <a:xfrm>
            <a:off x="1506249" y="4130675"/>
            <a:ext cx="7032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87" name="TextBox 21"/>
          <p:cNvSpPr txBox="1">
            <a:spLocks noChangeArrowheads="1"/>
          </p:cNvSpPr>
          <p:nvPr/>
        </p:nvSpPr>
        <p:spPr bwMode="auto">
          <a:xfrm>
            <a:off x="2463511" y="3549650"/>
            <a:ext cx="703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25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88" name="TextBox 22"/>
          <p:cNvSpPr txBox="1">
            <a:spLocks noChangeArrowheads="1"/>
          </p:cNvSpPr>
          <p:nvPr/>
        </p:nvSpPr>
        <p:spPr bwMode="auto">
          <a:xfrm>
            <a:off x="3449349" y="2998788"/>
            <a:ext cx="704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dirty="0" smtClean="0">
                <a:solidFill>
                  <a:srgbClr val="FFFFFF"/>
                </a:solidFill>
              </a:rPr>
              <a:t>75</a:t>
            </a:r>
            <a:r>
              <a:rPr lang="bg-BG" altLang="en-US" sz="1200" b="1" dirty="0" smtClean="0">
                <a:solidFill>
                  <a:srgbClr val="FFFFFF"/>
                </a:solidFill>
              </a:rPr>
              <a:t> </a:t>
            </a:r>
            <a:r>
              <a:rPr lang="bg-BG" altLang="en-US" sz="1200" b="1" dirty="0" err="1" smtClean="0">
                <a:solidFill>
                  <a:srgbClr val="FFFFFF"/>
                </a:solidFill>
              </a:rPr>
              <a:t>б.т</a:t>
            </a:r>
            <a:r>
              <a:rPr lang="bg-BG" altLang="en-US" sz="1200" b="1" dirty="0" smtClean="0">
                <a:solidFill>
                  <a:srgbClr val="FFFFFF"/>
                </a:solidFill>
              </a:rPr>
              <a:t>.</a:t>
            </a:r>
            <a:endParaRPr lang="en-US" altLang="en-US" sz="1200" b="1" dirty="0">
              <a:solidFill>
                <a:srgbClr val="FFFFFF"/>
              </a:solidFill>
            </a:endParaRPr>
          </a:p>
        </p:txBody>
      </p:sp>
      <p:sp>
        <p:nvSpPr>
          <p:cNvPr id="89" name="TextBox 24"/>
          <p:cNvSpPr txBox="1">
            <a:spLocks noChangeArrowheads="1"/>
          </p:cNvSpPr>
          <p:nvPr/>
        </p:nvSpPr>
        <p:spPr bwMode="auto">
          <a:xfrm>
            <a:off x="2565400" y="2805113"/>
            <a:ext cx="50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С</a:t>
            </a:r>
            <a:endParaRPr lang="en-US" altLang="en-US" sz="1200" b="1" dirty="0">
              <a:solidFill>
                <a:srgbClr val="FFFFFF"/>
              </a:solidFill>
            </a:endParaRPr>
          </a:p>
        </p:txBody>
      </p:sp>
      <p:sp>
        <p:nvSpPr>
          <p:cNvPr id="90" name="TextBox 25"/>
          <p:cNvSpPr txBox="1">
            <a:spLocks noChangeArrowheads="1"/>
          </p:cNvSpPr>
          <p:nvPr/>
        </p:nvSpPr>
        <p:spPr bwMode="auto">
          <a:xfrm>
            <a:off x="2520950" y="3138488"/>
            <a:ext cx="6270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38%</a:t>
            </a:r>
          </a:p>
        </p:txBody>
      </p:sp>
      <p:sp>
        <p:nvSpPr>
          <p:cNvPr id="91" name="TextBox 26"/>
          <p:cNvSpPr txBox="1">
            <a:spLocks noChangeArrowheads="1"/>
          </p:cNvSpPr>
          <p:nvPr/>
        </p:nvSpPr>
        <p:spPr bwMode="auto">
          <a:xfrm>
            <a:off x="3536950" y="2232025"/>
            <a:ext cx="5095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bg-BG" altLang="en-US" sz="1200" b="1" dirty="0" smtClean="0">
                <a:solidFill>
                  <a:srgbClr val="FFFFFF"/>
                </a:solidFill>
              </a:rPr>
              <a:t>А</a:t>
            </a:r>
            <a:r>
              <a:rPr lang="en-US" altLang="en-US" sz="1200" b="1" dirty="0" smtClean="0">
                <a:solidFill>
                  <a:srgbClr val="FFFFFF"/>
                </a:solidFill>
              </a:rPr>
              <a:t>/</a:t>
            </a:r>
            <a:r>
              <a:rPr lang="bg-BG" altLang="en-US" sz="1200" b="1" dirty="0" smtClean="0">
                <a:solidFill>
                  <a:srgbClr val="FFFFFF"/>
                </a:solidFill>
              </a:rPr>
              <a:t>М</a:t>
            </a:r>
            <a:endParaRPr lang="en-US" altLang="en-US" sz="1200" b="1" dirty="0">
              <a:solidFill>
                <a:srgbClr val="FFFFFF"/>
              </a:solidFill>
            </a:endParaRPr>
          </a:p>
        </p:txBody>
      </p:sp>
      <p:sp>
        <p:nvSpPr>
          <p:cNvPr id="93" name="TextBox 27"/>
          <p:cNvSpPr txBox="1">
            <a:spLocks noChangeArrowheads="1"/>
          </p:cNvSpPr>
          <p:nvPr/>
        </p:nvSpPr>
        <p:spPr bwMode="auto">
          <a:xfrm>
            <a:off x="3492500" y="2566988"/>
            <a:ext cx="627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200" b="1">
                <a:solidFill>
                  <a:srgbClr val="FFFFFF"/>
                </a:solidFill>
              </a:rPr>
              <a:t>43%</a:t>
            </a:r>
          </a:p>
        </p:txBody>
      </p:sp>
      <p:sp>
        <p:nvSpPr>
          <p:cNvPr id="94" name="TextBox 93"/>
          <p:cNvSpPr txBox="1">
            <a:spLocks noChangeArrowheads="1"/>
          </p:cNvSpPr>
          <p:nvPr/>
        </p:nvSpPr>
        <p:spPr bwMode="auto">
          <a:xfrm>
            <a:off x="400050" y="3192463"/>
            <a:ext cx="920750" cy="277812"/>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20%</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95" name="TextBox 94"/>
          <p:cNvSpPr txBox="1">
            <a:spLocks noChangeArrowheads="1"/>
          </p:cNvSpPr>
          <p:nvPr/>
        </p:nvSpPr>
        <p:spPr bwMode="auto">
          <a:xfrm>
            <a:off x="4000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23%</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00" name="TextBox 99"/>
          <p:cNvSpPr txBox="1">
            <a:spLocks noChangeArrowheads="1"/>
          </p:cNvSpPr>
          <p:nvPr/>
        </p:nvSpPr>
        <p:spPr bwMode="auto">
          <a:xfrm>
            <a:off x="4000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chemeClr val="bg1">
                    <a:lumMod val="85000"/>
                  </a:schemeClr>
                </a:solidFill>
                <a:latin typeface="Calibri" charset="0"/>
                <a:ea typeface="ＭＳ Ｐゴシック" charset="0"/>
                <a:cs typeface="ＭＳ Ｐゴシック" charset="0"/>
              </a:rPr>
              <a:t>28%</a:t>
            </a:r>
            <a:endParaRPr lang="en-US" sz="1400" b="1" dirty="0">
              <a:solidFill>
                <a:schemeClr val="bg1">
                  <a:lumMod val="85000"/>
                </a:schemeClr>
              </a:solidFill>
              <a:latin typeface="Calibri" charset="0"/>
              <a:ea typeface="ＭＳ Ｐゴシック" charset="0"/>
              <a:cs typeface="ＭＳ Ｐゴシック" charset="0"/>
            </a:endParaRPr>
          </a:p>
        </p:txBody>
      </p:sp>
      <p:sp>
        <p:nvSpPr>
          <p:cNvPr id="101" name="TextBox 100"/>
          <p:cNvSpPr txBox="1">
            <a:spLocks noChangeArrowheads="1"/>
          </p:cNvSpPr>
          <p:nvPr/>
        </p:nvSpPr>
        <p:spPr bwMode="auto">
          <a:xfrm>
            <a:off x="1428750" y="2635250"/>
            <a:ext cx="920750" cy="277813"/>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3%</a:t>
            </a:r>
            <a:endParaRPr lang="en-US" sz="1400" b="1" dirty="0">
              <a:solidFill>
                <a:srgbClr val="ABA490"/>
              </a:solidFill>
              <a:latin typeface="Calibri" charset="0"/>
              <a:ea typeface="ＭＳ Ｐゴシック" charset="0"/>
              <a:cs typeface="ＭＳ Ｐゴシック" charset="0"/>
            </a:endParaRPr>
          </a:p>
        </p:txBody>
      </p:sp>
      <p:sp>
        <p:nvSpPr>
          <p:cNvPr id="102" name="TextBox 101"/>
          <p:cNvSpPr txBox="1">
            <a:spLocks noChangeArrowheads="1"/>
          </p:cNvSpPr>
          <p:nvPr/>
        </p:nvSpPr>
        <p:spPr bwMode="auto">
          <a:xfrm>
            <a:off x="1428750"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8%</a:t>
            </a:r>
            <a:endParaRPr lang="en-US" sz="1400" b="1" dirty="0">
              <a:solidFill>
                <a:srgbClr val="ABA490"/>
              </a:solidFill>
              <a:latin typeface="Calibri" charset="0"/>
              <a:ea typeface="ＭＳ Ｐゴシック" charset="0"/>
              <a:cs typeface="ＭＳ Ｐゴシック" charset="0"/>
            </a:endParaRPr>
          </a:p>
        </p:txBody>
      </p:sp>
      <p:sp>
        <p:nvSpPr>
          <p:cNvPr id="103" name="TextBox 102"/>
          <p:cNvSpPr txBox="1">
            <a:spLocks noChangeArrowheads="1"/>
          </p:cNvSpPr>
          <p:nvPr/>
        </p:nvSpPr>
        <p:spPr bwMode="auto">
          <a:xfrm>
            <a:off x="2398713" y="2085975"/>
            <a:ext cx="920750" cy="276225"/>
          </a:xfrm>
          <a:prstGeom prst="rect">
            <a:avLst/>
          </a:prstGeom>
          <a:noFill/>
          <a:ln>
            <a:noFill/>
          </a:ln>
          <a:effectLst>
            <a:outerShdw blurRad="47625" dist="25401" dir="2700000" algn="tl" rotWithShape="0">
              <a:srgbClr val="808080">
                <a:alpha val="3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70000"/>
              </a:lnSpc>
              <a:defRPr/>
            </a:pPr>
            <a:r>
              <a:rPr lang="en-US" sz="1600" b="1" dirty="0">
                <a:solidFill>
                  <a:srgbClr val="ABA490"/>
                </a:solidFill>
                <a:latin typeface="Calibri" charset="0"/>
                <a:ea typeface="ＭＳ Ｐゴシック" charset="0"/>
                <a:cs typeface="ＭＳ Ｐゴシック" charset="0"/>
              </a:rPr>
              <a:t>5%</a:t>
            </a:r>
            <a:endParaRPr lang="en-US" sz="1400" b="1" dirty="0">
              <a:solidFill>
                <a:srgbClr val="ABA490"/>
              </a:solidFill>
              <a:latin typeface="Calibri" charset="0"/>
              <a:ea typeface="ＭＳ Ｐゴシック" charset="0"/>
              <a:cs typeface="ＭＳ Ｐゴシック" charset="0"/>
            </a:endParaRPr>
          </a:p>
        </p:txBody>
      </p:sp>
      <p:cxnSp>
        <p:nvCxnSpPr>
          <p:cNvPr id="104" name="Straight Arrow Connector 103"/>
          <p:cNvCxnSpPr/>
          <p:nvPr/>
        </p:nvCxnSpPr>
        <p:spPr>
          <a:xfrm>
            <a:off x="3090863" y="2211388"/>
            <a:ext cx="196850"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05" name="Straight Arrow Connector 104"/>
          <p:cNvCxnSpPr/>
          <p:nvPr/>
        </p:nvCxnSpPr>
        <p:spPr>
          <a:xfrm flipV="1">
            <a:off x="2120900" y="2767013"/>
            <a:ext cx="187325" cy="635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11" name="Straight Arrow Connector 110"/>
          <p:cNvCxnSpPr/>
          <p:nvPr/>
        </p:nvCxnSpPr>
        <p:spPr>
          <a:xfrm>
            <a:off x="1152525" y="3316288"/>
            <a:ext cx="176213" cy="0"/>
          </a:xfrm>
          <a:prstGeom prst="straightConnector1">
            <a:avLst/>
          </a:prstGeom>
          <a:ln>
            <a:solidFill>
              <a:srgbClr val="FFFFFF"/>
            </a:solidFill>
            <a:tailEnd type="arrow"/>
          </a:ln>
        </p:spPr>
        <p:style>
          <a:lnRef idx="1">
            <a:schemeClr val="accent3"/>
          </a:lnRef>
          <a:fillRef idx="0">
            <a:schemeClr val="accent3"/>
          </a:fillRef>
          <a:effectRef idx="0">
            <a:schemeClr val="accent3"/>
          </a:effectRef>
          <a:fontRef idx="minor">
            <a:schemeClr val="tx1"/>
          </a:fontRef>
        </p:style>
      </p:cxnSp>
      <p:cxnSp>
        <p:nvCxnSpPr>
          <p:cNvPr id="112" name="Straight Connector 111"/>
          <p:cNvCxnSpPr/>
          <p:nvPr/>
        </p:nvCxnSpPr>
        <p:spPr>
          <a:xfrm>
            <a:off x="2120900" y="2211388"/>
            <a:ext cx="477838"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13" name="Straight Connector 112"/>
          <p:cNvCxnSpPr/>
          <p:nvPr/>
        </p:nvCxnSpPr>
        <p:spPr>
          <a:xfrm>
            <a:off x="1152525" y="2211388"/>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cxnSp>
        <p:nvCxnSpPr>
          <p:cNvPr id="114" name="Straight Connector 113"/>
          <p:cNvCxnSpPr/>
          <p:nvPr/>
        </p:nvCxnSpPr>
        <p:spPr>
          <a:xfrm>
            <a:off x="1152525" y="2773363"/>
            <a:ext cx="476250" cy="0"/>
          </a:xfrm>
          <a:prstGeom prst="line">
            <a:avLst/>
          </a:prstGeom>
          <a:ln>
            <a:solidFill>
              <a:srgbClr val="FFFFFF"/>
            </a:solidFill>
          </a:ln>
        </p:spPr>
        <p:style>
          <a:lnRef idx="1">
            <a:schemeClr val="accent3"/>
          </a:lnRef>
          <a:fillRef idx="0">
            <a:schemeClr val="accent3"/>
          </a:fillRef>
          <a:effectRef idx="0">
            <a:schemeClr val="accent3"/>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87&quot;/&gt;&lt;/object&gt;&lt;object type=&quot;3&quot; unique_id=&quot;10005&quot;&gt;&lt;property id=&quot;20148&quot; value=&quot;5&quot;/&gt;&lt;property id=&quot;20300&quot; value=&quot;Slide 3&quot;/&gt;&lt;property id=&quot;20307&quot; value=&quot;293&quot;/&gt;&lt;/object&gt;&lt;object type=&quot;3&quot; unique_id=&quot;10006&quot;&gt;&lt;property id=&quot;20148&quot; value=&quot;5&quot;/&gt;&lt;property id=&quot;20300&quot; value=&quot;Slide 4&quot;/&gt;&lt;property id=&quot;20307&quot; value=&quot;294&quot;/&gt;&lt;/object&gt;&lt;object type=&quot;3&quot; unique_id=&quot;10007&quot;&gt;&lt;property id=&quot;20148&quot; value=&quot;5&quot;/&gt;&lt;property id=&quot;20300&quot; value=&quot;Slide 5&quot;/&gt;&lt;property id=&quot;20307&quot; value=&quot;305&quot;/&gt;&lt;/object&gt;&lt;object type=&quot;3&quot; unique_id=&quot;10008&quot;&gt;&lt;property id=&quot;20148&quot; value=&quot;5&quot;/&gt;&lt;property id=&quot;20300&quot; value=&quot;Slide 6&quot;/&gt;&lt;property id=&quot;20307&quot; value=&quot;304&quot;/&gt;&lt;/object&gt;&lt;object type=&quot;3&quot; unique_id=&quot;10009&quot;&gt;&lt;property id=&quot;20148&quot; value=&quot;5&quot;/&gt;&lt;property id=&quot;20300&quot; value=&quot;Slide 7&quot;/&gt;&lt;property id=&quot;20307&quot; value=&quot;303&quot;/&gt;&lt;/object&gt;&lt;object type=&quot;3&quot; unique_id=&quot;10010&quot;&gt;&lt;property id=&quot;20148&quot; value=&quot;5&quot;/&gt;&lt;property id=&quot;20300&quot; value=&quot;Slide 8&quot;/&gt;&lt;property id=&quot;20307&quot; value=&quot;302&quot;/&gt;&lt;/object&gt;&lt;object type=&quot;3&quot; unique_id=&quot;10011&quot;&gt;&lt;property id=&quot;20148&quot; value=&quot;5&quot;/&gt;&lt;property id=&quot;20300&quot; value=&quot;Slide 9&quot;/&gt;&lt;property id=&quot;20307&quot; value=&quot;301&quot;/&gt;&lt;/object&gt;&lt;object type=&quot;3&quot; unique_id=&quot;10012&quot;&gt;&lt;property id=&quot;20148&quot; value=&quot;5&quot;/&gt;&lt;property id=&quot;20300&quot; value=&quot;Slide 10&quot;/&gt;&lt;property id=&quot;20307&quot; value=&quot;300&quot;/&gt;&lt;/object&gt;&lt;object type=&quot;3&quot; unique_id=&quot;10013&quot;&gt;&lt;property id=&quot;20148&quot; value=&quot;5&quot;/&gt;&lt;property id=&quot;20300&quot; value=&quot;Slide 11&quot;/&gt;&lt;property id=&quot;20307&quot; value=&quot;295&quot;/&gt;&lt;/object&gt;&lt;object type=&quot;3&quot; unique_id=&quot;10014&quot;&gt;&lt;property id=&quot;20148&quot; value=&quot;5&quot;/&gt;&lt;property id=&quot;20300&quot; value=&quot;Slide 12&quot;/&gt;&lt;property id=&quot;20307&quot; value=&quot;296&quot;/&gt;&lt;/object&gt;&lt;object type=&quot;3&quot; unique_id=&quot;10015&quot;&gt;&lt;property id=&quot;20148&quot; value=&quot;5&quot;/&gt;&lt;property id=&quot;20300&quot; value=&quot;Slide 13&quot;/&gt;&lt;property id=&quot;20307&quot; value=&quot;297&quot;/&gt;&lt;/object&gt;&lt;object type=&quot;3&quot; unique_id=&quot;10016&quot;&gt;&lt;property id=&quot;20148&quot; value=&quot;5&quot;/&gt;&lt;property id=&quot;20300&quot; value=&quot;Slide 14&quot;/&gt;&lt;property id=&quot;20307&quot; value=&quot;298&quot;/&gt;&lt;/object&gt;&lt;object type=&quot;3&quot; unique_id=&quot;10017&quot;&gt;&lt;property id=&quot;20148&quot; value=&quot;5&quot;/&gt;&lt;property id=&quot;20300&quot; value=&quot;Slide 15&quot;/&gt;&lt;property id=&quot;20307&quot; value=&quot;299&quot;/&gt;&lt;/object&gt;&lt;object type=&quot;3&quot; unique_id=&quot;10018&quot;&gt;&lt;property id=&quot;20148&quot; value=&quot;5&quot;/&gt;&lt;property id=&quot;20300&quot; value=&quot;Slide 16&quot;/&gt;&lt;property id=&quot;20307&quot; value=&quot;306&quot;/&gt;&lt;/object&gt;&lt;/object&gt;&lt;object type=&quot;8&quot; unique_id=&quot;1003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2515</TotalTime>
  <Words>2218</Words>
  <Application>Microsoft Office PowerPoint</Application>
  <PresentationFormat>On-screen Show (16:9)</PresentationFormat>
  <Paragraphs>366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ＭＳ Ｐゴシック</vt:lpstr>
      <vt:lpstr>ＭＳ Ｐゴシック</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M Wong</dc:creator>
  <cp:lastModifiedBy>Denitsa Prodanova</cp:lastModifiedBy>
  <cp:revision>136</cp:revision>
  <cp:lastPrinted>2015-09-04T18:35:42Z</cp:lastPrinted>
  <dcterms:created xsi:type="dcterms:W3CDTF">2015-09-01T16:53:29Z</dcterms:created>
  <dcterms:modified xsi:type="dcterms:W3CDTF">2016-01-18T08:22:37Z</dcterms:modified>
</cp:coreProperties>
</file>