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E39"/>
    <a:srgbClr val="E58237"/>
    <a:srgbClr val="CC9900"/>
    <a:srgbClr val="333300"/>
    <a:srgbClr val="669900"/>
    <a:srgbClr val="FF9900"/>
    <a:srgbClr val="F4F6F6"/>
    <a:srgbClr val="E3E9E9"/>
    <a:srgbClr val="C5CED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81" autoAdjust="0"/>
  </p:normalViewPr>
  <p:slideViewPr>
    <p:cSldViewPr showGuides="1">
      <p:cViewPr varScale="1">
        <p:scale>
          <a:sx n="85" d="100"/>
          <a:sy n="85" d="100"/>
        </p:scale>
        <p:origin x="666" y="78"/>
      </p:cViewPr>
      <p:guideLst>
        <p:guide orient="horz" pos="2160"/>
        <p:guide pos="5465"/>
        <p:guide pos="2880"/>
        <p:guide orient="horz" pos="3929"/>
        <p:guide orient="horz" pos="1117"/>
        <p:guide orient="horz" pos="42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233BF-19FC-4348-9715-F060C4B38FB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B2FB37-7614-489D-A607-ED1F10F7158A}">
      <dgm:prSet phldrT="[Text]" custT="1"/>
      <dgm:spPr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3600" dirty="0" smtClean="0">
              <a:latin typeface="Arial Narrow" panose="020B0606020202030204" pitchFamily="34" charset="0"/>
            </a:rPr>
            <a:t>Какво е МЛМ</a:t>
          </a:r>
          <a:endParaRPr lang="bg-BG" sz="3600" dirty="0">
            <a:latin typeface="Arial Narrow" panose="020B0606020202030204" pitchFamily="34" charset="0"/>
          </a:endParaRPr>
        </a:p>
      </dgm:t>
    </dgm:pt>
    <dgm:pt modelId="{FA8E38CD-E6CC-472D-8672-EB56C07EE64F}" type="parTrans" cxnId="{B0EC8C7B-5A40-4C19-8FFA-F302ABBBF136}">
      <dgm:prSet/>
      <dgm:spPr/>
      <dgm:t>
        <a:bodyPr/>
        <a:lstStyle/>
        <a:p>
          <a:endParaRPr lang="bg-BG"/>
        </a:p>
      </dgm:t>
    </dgm:pt>
    <dgm:pt modelId="{4030BFD7-315C-430A-B3C1-0EA8DD81BB5F}" type="sibTrans" cxnId="{B0EC8C7B-5A40-4C19-8FFA-F302ABBBF136}">
      <dgm:prSet/>
      <dgm:spPr/>
      <dgm:t>
        <a:bodyPr/>
        <a:lstStyle/>
        <a:p>
          <a:endParaRPr lang="bg-BG"/>
        </a:p>
      </dgm:t>
    </dgm:pt>
    <dgm:pt modelId="{016084D4-3EA3-44BD-9BD0-DA4EE34CB5ED}">
      <dgm:prSet phldrT="[Text]"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>
              <a:latin typeface="Arial Narrow" panose="020B0606020202030204" pitchFamily="34" charset="0"/>
            </a:rPr>
            <a:t>Принципи на работа</a:t>
          </a:r>
          <a:endParaRPr lang="bg-BG" dirty="0">
            <a:latin typeface="Arial Narrow" panose="020B0606020202030204" pitchFamily="34" charset="0"/>
          </a:endParaRPr>
        </a:p>
      </dgm:t>
    </dgm:pt>
    <dgm:pt modelId="{04C795F1-D970-4BE1-B9F3-7B3A1EC15148}" type="parTrans" cxnId="{5509FBCE-0D2E-4E76-BBF8-76431029DDAE}">
      <dgm:prSet/>
      <dgm:spPr/>
      <dgm:t>
        <a:bodyPr/>
        <a:lstStyle/>
        <a:p>
          <a:endParaRPr lang="bg-BG"/>
        </a:p>
      </dgm:t>
    </dgm:pt>
    <dgm:pt modelId="{F4A48803-FADC-4564-BEAE-BC5F73A11C77}" type="sibTrans" cxnId="{5509FBCE-0D2E-4E76-BBF8-76431029DDAE}">
      <dgm:prSet/>
      <dgm:spPr/>
      <dgm:t>
        <a:bodyPr/>
        <a:lstStyle/>
        <a:p>
          <a:endParaRPr lang="bg-BG"/>
        </a:p>
      </dgm:t>
    </dgm:pt>
    <dgm:pt modelId="{8156552C-F69F-4510-A6DE-4C5126EBCB88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dirty="0" smtClean="0">
              <a:latin typeface="Arial Narrow" panose="020B0606020202030204" pitchFamily="34" charset="0"/>
            </a:rPr>
            <a:t>Сравнение с класически продажби</a:t>
          </a:r>
          <a:endParaRPr lang="bg-BG" dirty="0">
            <a:latin typeface="Arial Narrow" panose="020B0606020202030204" pitchFamily="34" charset="0"/>
          </a:endParaRPr>
        </a:p>
      </dgm:t>
    </dgm:pt>
    <dgm:pt modelId="{B3F366E8-5B42-418E-8A56-7A88F119C0F7}" type="parTrans" cxnId="{0F70FCE5-2209-4923-9054-7006D4EF9A11}">
      <dgm:prSet/>
      <dgm:spPr/>
      <dgm:t>
        <a:bodyPr/>
        <a:lstStyle/>
        <a:p>
          <a:endParaRPr lang="bg-BG"/>
        </a:p>
      </dgm:t>
    </dgm:pt>
    <dgm:pt modelId="{08905041-36CF-4F4E-AC24-237612A239C4}" type="sibTrans" cxnId="{0F70FCE5-2209-4923-9054-7006D4EF9A11}">
      <dgm:prSet/>
      <dgm:spPr/>
      <dgm:t>
        <a:bodyPr/>
        <a:lstStyle/>
        <a:p>
          <a:endParaRPr lang="bg-BG"/>
        </a:p>
      </dgm:t>
    </dgm:pt>
    <dgm:pt modelId="{E662CA2B-22B5-4084-B600-EB3F54DDC92C}" type="pres">
      <dgm:prSet presAssocID="{3FE233BF-19FC-4348-9715-F060C4B38FB6}" presName="Name0" presStyleCnt="0">
        <dgm:presLayoutVars>
          <dgm:dir/>
          <dgm:animLvl val="lvl"/>
          <dgm:resizeHandles val="exact"/>
        </dgm:presLayoutVars>
      </dgm:prSet>
      <dgm:spPr/>
    </dgm:pt>
    <dgm:pt modelId="{9D53A752-249D-4532-948C-13E0A2FA48B5}" type="pres">
      <dgm:prSet presAssocID="{80B2FB37-7614-489D-A607-ED1F10F7158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10AED16-1E77-4AC5-828F-C2078A69CB11}" type="pres">
      <dgm:prSet presAssocID="{4030BFD7-315C-430A-B3C1-0EA8DD81BB5F}" presName="parTxOnlySpace" presStyleCnt="0"/>
      <dgm:spPr/>
    </dgm:pt>
    <dgm:pt modelId="{68B536FB-02E3-4AE2-AD87-03BD6D382FA1}" type="pres">
      <dgm:prSet presAssocID="{016084D4-3EA3-44BD-9BD0-DA4EE34CB5E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8C4DE8-1392-4381-9A58-614071B7665B}" type="pres">
      <dgm:prSet presAssocID="{F4A48803-FADC-4564-BEAE-BC5F73A11C77}" presName="parTxOnlySpace" presStyleCnt="0"/>
      <dgm:spPr/>
    </dgm:pt>
    <dgm:pt modelId="{8A72F06E-93C2-41E7-8144-B725C3D7594B}" type="pres">
      <dgm:prSet presAssocID="{8156552C-F69F-4510-A6DE-4C5126EBCB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3D29218-7BF4-4953-9B9A-CCF1760D5392}" type="presOf" srcId="{3FE233BF-19FC-4348-9715-F060C4B38FB6}" destId="{E662CA2B-22B5-4084-B600-EB3F54DDC92C}" srcOrd="0" destOrd="0" presId="urn:microsoft.com/office/officeart/2005/8/layout/chevron1"/>
    <dgm:cxn modelId="{2F7EDE44-DBF0-4C1E-8E03-4D75490A405A}" type="presOf" srcId="{8156552C-F69F-4510-A6DE-4C5126EBCB88}" destId="{8A72F06E-93C2-41E7-8144-B725C3D7594B}" srcOrd="0" destOrd="0" presId="urn:microsoft.com/office/officeart/2005/8/layout/chevron1"/>
    <dgm:cxn modelId="{BCACD94E-AE35-4342-B5AA-9C1063F6E122}" type="presOf" srcId="{80B2FB37-7614-489D-A607-ED1F10F7158A}" destId="{9D53A752-249D-4532-948C-13E0A2FA48B5}" srcOrd="0" destOrd="0" presId="urn:microsoft.com/office/officeart/2005/8/layout/chevron1"/>
    <dgm:cxn modelId="{5509FBCE-0D2E-4E76-BBF8-76431029DDAE}" srcId="{3FE233BF-19FC-4348-9715-F060C4B38FB6}" destId="{016084D4-3EA3-44BD-9BD0-DA4EE34CB5ED}" srcOrd="1" destOrd="0" parTransId="{04C795F1-D970-4BE1-B9F3-7B3A1EC15148}" sibTransId="{F4A48803-FADC-4564-BEAE-BC5F73A11C77}"/>
    <dgm:cxn modelId="{0F70FCE5-2209-4923-9054-7006D4EF9A11}" srcId="{3FE233BF-19FC-4348-9715-F060C4B38FB6}" destId="{8156552C-F69F-4510-A6DE-4C5126EBCB88}" srcOrd="2" destOrd="0" parTransId="{B3F366E8-5B42-418E-8A56-7A88F119C0F7}" sibTransId="{08905041-36CF-4F4E-AC24-237612A239C4}"/>
    <dgm:cxn modelId="{E9CE47F2-D8B7-4141-AE9F-A67F950D7E25}" type="presOf" srcId="{016084D4-3EA3-44BD-9BD0-DA4EE34CB5ED}" destId="{68B536FB-02E3-4AE2-AD87-03BD6D382FA1}" srcOrd="0" destOrd="0" presId="urn:microsoft.com/office/officeart/2005/8/layout/chevron1"/>
    <dgm:cxn modelId="{B0EC8C7B-5A40-4C19-8FFA-F302ABBBF136}" srcId="{3FE233BF-19FC-4348-9715-F060C4B38FB6}" destId="{80B2FB37-7614-489D-A607-ED1F10F7158A}" srcOrd="0" destOrd="0" parTransId="{FA8E38CD-E6CC-472D-8672-EB56C07EE64F}" sibTransId="{4030BFD7-315C-430A-B3C1-0EA8DD81BB5F}"/>
    <dgm:cxn modelId="{88113493-DF48-45B1-8D16-A19F3828D052}" type="presParOf" srcId="{E662CA2B-22B5-4084-B600-EB3F54DDC92C}" destId="{9D53A752-249D-4532-948C-13E0A2FA48B5}" srcOrd="0" destOrd="0" presId="urn:microsoft.com/office/officeart/2005/8/layout/chevron1"/>
    <dgm:cxn modelId="{86F2D6EB-9FAC-4E0F-9B48-B04391B1135A}" type="presParOf" srcId="{E662CA2B-22B5-4084-B600-EB3F54DDC92C}" destId="{010AED16-1E77-4AC5-828F-C2078A69CB11}" srcOrd="1" destOrd="0" presId="urn:microsoft.com/office/officeart/2005/8/layout/chevron1"/>
    <dgm:cxn modelId="{F68EC728-8588-43F3-A41B-1208FB2F76B3}" type="presParOf" srcId="{E662CA2B-22B5-4084-B600-EB3F54DDC92C}" destId="{68B536FB-02E3-4AE2-AD87-03BD6D382FA1}" srcOrd="2" destOrd="0" presId="urn:microsoft.com/office/officeart/2005/8/layout/chevron1"/>
    <dgm:cxn modelId="{19228DF3-7EB4-4A1F-8B12-552D05E63524}" type="presParOf" srcId="{E662CA2B-22B5-4084-B600-EB3F54DDC92C}" destId="{CE8C4DE8-1392-4381-9A58-614071B7665B}" srcOrd="3" destOrd="0" presId="urn:microsoft.com/office/officeart/2005/8/layout/chevron1"/>
    <dgm:cxn modelId="{609D081E-7819-46A7-BC84-E248EDE1797A}" type="presParOf" srcId="{E662CA2B-22B5-4084-B600-EB3F54DDC92C}" destId="{8A72F06E-93C2-41E7-8144-B725C3D7594B}" srcOrd="4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D5385-1863-414B-9E7C-5486CEDEA79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31959F5-F5EE-4AAC-B80D-B6A77B62D4FD}">
      <dgm:prSet phldrT="[Text]" custT="1"/>
      <dgm:spPr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6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E845E592-BC5B-487F-BE18-20011AD35D96}" type="parTrans" cxnId="{B83327C3-79D5-41F6-8813-3CEC57089CDB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1B660C8F-282B-4BE8-9304-D7D9A4120EC6}" type="sibTrans" cxnId="{B83327C3-79D5-41F6-8813-3CEC57089CDB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C900038B-0D95-44D9-B11E-C818B006567B}">
      <dgm:prSet phldrT="[Text]" custT="1"/>
      <dgm:spPr>
        <a:gradFill flip="none" rotWithShape="0">
          <a:gsLst>
            <a:gs pos="0">
              <a:srgbClr val="837E39">
                <a:shade val="30000"/>
                <a:satMod val="115000"/>
              </a:srgbClr>
            </a:gs>
            <a:gs pos="50000">
              <a:srgbClr val="837E39">
                <a:shade val="67500"/>
                <a:satMod val="115000"/>
              </a:srgbClr>
            </a:gs>
            <a:gs pos="100000">
              <a:srgbClr val="837E39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6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406F28E5-04AF-4805-9E75-50DFC0803C0F}" type="parTrans" cxnId="{A12BEA3F-1A1C-4EF3-9070-15EAFAB2FCA7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54BD84E2-72E4-4770-B20D-F867CBC2A30C}" type="sibTrans" cxnId="{A12BEA3F-1A1C-4EF3-9070-15EAFAB2FCA7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1C44F127-8395-42AA-B55C-F826EE0381CE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500" dirty="0" smtClean="0">
              <a:solidFill>
                <a:srgbClr val="333300"/>
              </a:solidFill>
              <a:latin typeface="Arial Narrow" panose="020B0606020202030204" pitchFamily="34" charset="0"/>
            </a:rPr>
            <a:t>От колко години сме на пазара?</a:t>
          </a:r>
          <a:endParaRPr lang="bg-BG" sz="25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7B7E6FDA-C69E-40C2-BEC5-78A716808A5B}" type="parTrans" cxnId="{464A6D9F-051C-4F28-9685-2353CEF12969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1AD7DA4C-4A91-40AC-81B4-7D9B7ADCCB9E}" type="sibTrans" cxnId="{464A6D9F-051C-4F28-9685-2353CEF12969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0CF70170-D632-41D3-B189-F1FE0C88612E}">
      <dgm:prSet phldrT="[Text]" custT="1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6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8C303717-B284-4960-80FA-7CBC2EAF8719}" type="parTrans" cxnId="{DBABED37-C594-4C38-BEB1-DDEFA9CD3E80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2D572F7B-8BC5-4C9B-B6FD-7E6AA9F1B097}" type="sibTrans" cxnId="{DBABED37-C594-4C38-BEB1-DDEFA9CD3E80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7320C2DB-F265-443E-A9EC-77F869862BAC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500" dirty="0" smtClean="0">
              <a:solidFill>
                <a:srgbClr val="333300"/>
              </a:solidFill>
              <a:latin typeface="Arial Narrow" panose="020B0606020202030204" pitchFamily="34" charset="0"/>
            </a:rPr>
            <a:t>Кои сме ние – Форевър Ливинг Продъктс?</a:t>
          </a:r>
          <a:endParaRPr lang="bg-BG" sz="25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7DE23EF1-A7C8-45CD-990C-84FA389761D1}" type="sibTrans" cxnId="{C6E17226-ABE7-4F60-AB58-4555009145B9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C0D841B8-3E82-4A9A-AD9D-423EDB03EA3C}" type="parTrans" cxnId="{C6E17226-ABE7-4F60-AB58-4555009145B9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FB89E1C7-FB58-4919-A6CF-9B05E0252335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500" dirty="0" smtClean="0">
              <a:solidFill>
                <a:srgbClr val="333300"/>
              </a:solidFill>
              <a:latin typeface="Arial Narrow" panose="020B0606020202030204" pitchFamily="34" charset="0"/>
            </a:rPr>
            <a:t>Каква е динамиката на развитие на фирмата?</a:t>
          </a:r>
          <a:endParaRPr lang="bg-BG" sz="25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CE5E5DA2-4BE7-41D1-899D-4593A75DB739}" type="parTrans" cxnId="{56BBEBF5-A912-4786-9A4D-AC02C613FDE8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68CA5840-9B45-4F76-BCC0-7FAE1BB532A9}" type="sibTrans" cxnId="{56BBEBF5-A912-4786-9A4D-AC02C613FDE8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49ABEA17-3E18-4372-B6BF-548A56F2CB7A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500" dirty="0" smtClean="0">
              <a:solidFill>
                <a:srgbClr val="333300"/>
              </a:solidFill>
              <a:latin typeface="Arial Narrow" panose="020B0606020202030204" pitchFamily="34" charset="0"/>
            </a:rPr>
            <a:t>Колко партньори има компанията?</a:t>
          </a:r>
          <a:endParaRPr lang="bg-BG" sz="25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8DCF8AA6-7DAE-4E20-A1BB-CDCC63D0BDE6}" type="parTrans" cxnId="{AE05C35D-C416-46CD-8F0A-A79B382B9722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B3EDF9C6-5C6C-428C-B98C-4E27A2C62294}" type="sibTrans" cxnId="{AE05C35D-C416-46CD-8F0A-A79B382B9722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3CAE6BAD-31F4-424A-BDB1-BE7D5D1D4A1A}">
      <dgm:prSet phldrT="[Text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 sz="2600" dirty="0">
            <a:solidFill>
              <a:srgbClr val="333300"/>
            </a:solidFill>
            <a:latin typeface="Arial Narrow" panose="020B0606020202030204" pitchFamily="34" charset="0"/>
          </a:endParaRPr>
        </a:p>
      </dgm:t>
    </dgm:pt>
    <dgm:pt modelId="{05859309-1A40-4948-8144-C87C68275569}" type="parTrans" cxnId="{09BEB8A6-0141-46AA-951B-781AAB280940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C4CCE7BF-86CE-42CF-9E86-2D0E75B0A701}" type="sibTrans" cxnId="{09BEB8A6-0141-46AA-951B-781AAB280940}">
      <dgm:prSet/>
      <dgm:spPr/>
      <dgm:t>
        <a:bodyPr/>
        <a:lstStyle/>
        <a:p>
          <a:endParaRPr lang="bg-BG" sz="2600">
            <a:solidFill>
              <a:srgbClr val="333300"/>
            </a:solidFill>
          </a:endParaRPr>
        </a:p>
      </dgm:t>
    </dgm:pt>
    <dgm:pt modelId="{1028CEDE-3DC6-4B09-B6C9-134197481E79}" type="pres">
      <dgm:prSet presAssocID="{84DD5385-1863-414B-9E7C-5486CEDEA7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FB7B91C-5ABC-4968-A603-5612EC8FD6FE}" type="pres">
      <dgm:prSet presAssocID="{D31959F5-F5EE-4AAC-B80D-B6A77B62D4FD}" presName="composite" presStyleCnt="0"/>
      <dgm:spPr/>
    </dgm:pt>
    <dgm:pt modelId="{1513E224-62CD-438E-B41C-6CA89D2F4391}" type="pres">
      <dgm:prSet presAssocID="{D31959F5-F5EE-4AAC-B80D-B6A77B62D4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738614D-5404-4FB8-8EBD-839F39612249}" type="pres">
      <dgm:prSet presAssocID="{D31959F5-F5EE-4AAC-B80D-B6A77B62D4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49241B2-957B-4124-A3EF-95327D5C6F67}" type="pres">
      <dgm:prSet presAssocID="{1B660C8F-282B-4BE8-9304-D7D9A4120EC6}" presName="sp" presStyleCnt="0"/>
      <dgm:spPr/>
    </dgm:pt>
    <dgm:pt modelId="{F4F8F8C1-B0B1-4792-B5DA-CDABC2B35824}" type="pres">
      <dgm:prSet presAssocID="{C900038B-0D95-44D9-B11E-C818B006567B}" presName="composite" presStyleCnt="0"/>
      <dgm:spPr/>
    </dgm:pt>
    <dgm:pt modelId="{F3D8279F-AFE4-4951-806A-3F51EF2A93B0}" type="pres">
      <dgm:prSet presAssocID="{C900038B-0D95-44D9-B11E-C818B006567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30E8AE1-EB5C-4165-82D4-33467D4E31BF}" type="pres">
      <dgm:prSet presAssocID="{C900038B-0D95-44D9-B11E-C818B006567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4F87DAB-7B5F-4D70-A37D-838250C36069}" type="pres">
      <dgm:prSet presAssocID="{54BD84E2-72E4-4770-B20D-F867CBC2A30C}" presName="sp" presStyleCnt="0"/>
      <dgm:spPr/>
    </dgm:pt>
    <dgm:pt modelId="{784B11AD-9D2A-404F-9001-2112BF7B32E9}" type="pres">
      <dgm:prSet presAssocID="{0CF70170-D632-41D3-B189-F1FE0C88612E}" presName="composite" presStyleCnt="0"/>
      <dgm:spPr/>
    </dgm:pt>
    <dgm:pt modelId="{7822825D-8002-4ABB-AE4B-EA72B3EB0D50}" type="pres">
      <dgm:prSet presAssocID="{0CF70170-D632-41D3-B189-F1FE0C88612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D38807-AF3E-4DCD-A153-1A8480571387}" type="pres">
      <dgm:prSet presAssocID="{0CF70170-D632-41D3-B189-F1FE0C88612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A36818F-9D8F-4D41-AFD4-395CC6EEE235}" type="pres">
      <dgm:prSet presAssocID="{2D572F7B-8BC5-4C9B-B6FD-7E6AA9F1B097}" presName="sp" presStyleCnt="0"/>
      <dgm:spPr/>
    </dgm:pt>
    <dgm:pt modelId="{1F4B9A13-DE5C-466E-8FF6-CE77983E8977}" type="pres">
      <dgm:prSet presAssocID="{3CAE6BAD-31F4-424A-BDB1-BE7D5D1D4A1A}" presName="composite" presStyleCnt="0"/>
      <dgm:spPr/>
    </dgm:pt>
    <dgm:pt modelId="{F50E415A-C00B-4CB5-A7D7-F50385EB0E71}" type="pres">
      <dgm:prSet presAssocID="{3CAE6BAD-31F4-424A-BDB1-BE7D5D1D4A1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997BE6B-913A-43C1-A0E7-3E145A690607}" type="pres">
      <dgm:prSet presAssocID="{3CAE6BAD-31F4-424A-BDB1-BE7D5D1D4A1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6BBEBF5-A912-4786-9A4D-AC02C613FDE8}" srcId="{3CAE6BAD-31F4-424A-BDB1-BE7D5D1D4A1A}" destId="{FB89E1C7-FB58-4919-A6CF-9B05E0252335}" srcOrd="0" destOrd="0" parTransId="{CE5E5DA2-4BE7-41D1-899D-4593A75DB739}" sibTransId="{68CA5840-9B45-4F76-BCC0-7FAE1BB532A9}"/>
    <dgm:cxn modelId="{AE05C35D-C416-46CD-8F0A-A79B382B9722}" srcId="{0CF70170-D632-41D3-B189-F1FE0C88612E}" destId="{49ABEA17-3E18-4372-B6BF-548A56F2CB7A}" srcOrd="0" destOrd="0" parTransId="{8DCF8AA6-7DAE-4E20-A1BB-CDCC63D0BDE6}" sibTransId="{B3EDF9C6-5C6C-428C-B98C-4E27A2C62294}"/>
    <dgm:cxn modelId="{B83327C3-79D5-41F6-8813-3CEC57089CDB}" srcId="{84DD5385-1863-414B-9E7C-5486CEDEA796}" destId="{D31959F5-F5EE-4AAC-B80D-B6A77B62D4FD}" srcOrd="0" destOrd="0" parTransId="{E845E592-BC5B-487F-BE18-20011AD35D96}" sibTransId="{1B660C8F-282B-4BE8-9304-D7D9A4120EC6}"/>
    <dgm:cxn modelId="{9ACEB507-4ED0-47ED-BAA4-88B3B74E989B}" type="presOf" srcId="{C900038B-0D95-44D9-B11E-C818B006567B}" destId="{F3D8279F-AFE4-4951-806A-3F51EF2A93B0}" srcOrd="0" destOrd="0" presId="urn:microsoft.com/office/officeart/2005/8/layout/chevron2"/>
    <dgm:cxn modelId="{09BEB8A6-0141-46AA-951B-781AAB280940}" srcId="{84DD5385-1863-414B-9E7C-5486CEDEA796}" destId="{3CAE6BAD-31F4-424A-BDB1-BE7D5D1D4A1A}" srcOrd="3" destOrd="0" parTransId="{05859309-1A40-4948-8144-C87C68275569}" sibTransId="{C4CCE7BF-86CE-42CF-9E86-2D0E75B0A701}"/>
    <dgm:cxn modelId="{241C9DCB-6FE2-433F-99D0-ABCFDB4EB693}" type="presOf" srcId="{1C44F127-8395-42AA-B55C-F826EE0381CE}" destId="{C30E8AE1-EB5C-4165-82D4-33467D4E31BF}" srcOrd="0" destOrd="0" presId="urn:microsoft.com/office/officeart/2005/8/layout/chevron2"/>
    <dgm:cxn modelId="{DBABED37-C594-4C38-BEB1-DDEFA9CD3E80}" srcId="{84DD5385-1863-414B-9E7C-5486CEDEA796}" destId="{0CF70170-D632-41D3-B189-F1FE0C88612E}" srcOrd="2" destOrd="0" parTransId="{8C303717-B284-4960-80FA-7CBC2EAF8719}" sibTransId="{2D572F7B-8BC5-4C9B-B6FD-7E6AA9F1B097}"/>
    <dgm:cxn modelId="{464A6D9F-051C-4F28-9685-2353CEF12969}" srcId="{C900038B-0D95-44D9-B11E-C818B006567B}" destId="{1C44F127-8395-42AA-B55C-F826EE0381CE}" srcOrd="0" destOrd="0" parTransId="{7B7E6FDA-C69E-40C2-BEC5-78A716808A5B}" sibTransId="{1AD7DA4C-4A91-40AC-81B4-7D9B7ADCCB9E}"/>
    <dgm:cxn modelId="{444483AB-FA09-42FD-AFFF-83B1B0EF6675}" type="presOf" srcId="{49ABEA17-3E18-4372-B6BF-548A56F2CB7A}" destId="{6ED38807-AF3E-4DCD-A153-1A8480571387}" srcOrd="0" destOrd="0" presId="urn:microsoft.com/office/officeart/2005/8/layout/chevron2"/>
    <dgm:cxn modelId="{64968ED2-6859-4444-9458-040485B24C8C}" type="presOf" srcId="{FB89E1C7-FB58-4919-A6CF-9B05E0252335}" destId="{6997BE6B-913A-43C1-A0E7-3E145A690607}" srcOrd="0" destOrd="0" presId="urn:microsoft.com/office/officeart/2005/8/layout/chevron2"/>
    <dgm:cxn modelId="{A12BEA3F-1A1C-4EF3-9070-15EAFAB2FCA7}" srcId="{84DD5385-1863-414B-9E7C-5486CEDEA796}" destId="{C900038B-0D95-44D9-B11E-C818B006567B}" srcOrd="1" destOrd="0" parTransId="{406F28E5-04AF-4805-9E75-50DFC0803C0F}" sibTransId="{54BD84E2-72E4-4770-B20D-F867CBC2A30C}"/>
    <dgm:cxn modelId="{C6E17226-ABE7-4F60-AB58-4555009145B9}" srcId="{D31959F5-F5EE-4AAC-B80D-B6A77B62D4FD}" destId="{7320C2DB-F265-443E-A9EC-77F869862BAC}" srcOrd="0" destOrd="0" parTransId="{C0D841B8-3E82-4A9A-AD9D-423EDB03EA3C}" sibTransId="{7DE23EF1-A7C8-45CD-990C-84FA389761D1}"/>
    <dgm:cxn modelId="{585E9D1A-5644-4923-AC16-1597AA69B0D3}" type="presOf" srcId="{0CF70170-D632-41D3-B189-F1FE0C88612E}" destId="{7822825D-8002-4ABB-AE4B-EA72B3EB0D50}" srcOrd="0" destOrd="0" presId="urn:microsoft.com/office/officeart/2005/8/layout/chevron2"/>
    <dgm:cxn modelId="{80C5158A-73B6-474A-B68F-2A51B6E7D23C}" type="presOf" srcId="{84DD5385-1863-414B-9E7C-5486CEDEA796}" destId="{1028CEDE-3DC6-4B09-B6C9-134197481E79}" srcOrd="0" destOrd="0" presId="urn:microsoft.com/office/officeart/2005/8/layout/chevron2"/>
    <dgm:cxn modelId="{D1125600-4927-4DC5-91B0-2CBE6CED2BDD}" type="presOf" srcId="{D31959F5-F5EE-4AAC-B80D-B6A77B62D4FD}" destId="{1513E224-62CD-438E-B41C-6CA89D2F4391}" srcOrd="0" destOrd="0" presId="urn:microsoft.com/office/officeart/2005/8/layout/chevron2"/>
    <dgm:cxn modelId="{8286571A-5BCA-464B-8735-B2D90B69BD26}" type="presOf" srcId="{7320C2DB-F265-443E-A9EC-77F869862BAC}" destId="{9738614D-5404-4FB8-8EBD-839F39612249}" srcOrd="0" destOrd="0" presId="urn:microsoft.com/office/officeart/2005/8/layout/chevron2"/>
    <dgm:cxn modelId="{F701C75A-0E08-4ADC-8E6E-DD164B4A3943}" type="presOf" srcId="{3CAE6BAD-31F4-424A-BDB1-BE7D5D1D4A1A}" destId="{F50E415A-C00B-4CB5-A7D7-F50385EB0E71}" srcOrd="0" destOrd="0" presId="urn:microsoft.com/office/officeart/2005/8/layout/chevron2"/>
    <dgm:cxn modelId="{3C456A5C-60EE-478D-97DD-0B4341E38E86}" type="presParOf" srcId="{1028CEDE-3DC6-4B09-B6C9-134197481E79}" destId="{BFB7B91C-5ABC-4968-A603-5612EC8FD6FE}" srcOrd="0" destOrd="0" presId="urn:microsoft.com/office/officeart/2005/8/layout/chevron2"/>
    <dgm:cxn modelId="{099C20C6-85EF-48C5-B9B7-F4C1108A7272}" type="presParOf" srcId="{BFB7B91C-5ABC-4968-A603-5612EC8FD6FE}" destId="{1513E224-62CD-438E-B41C-6CA89D2F4391}" srcOrd="0" destOrd="0" presId="urn:microsoft.com/office/officeart/2005/8/layout/chevron2"/>
    <dgm:cxn modelId="{07C79077-F89E-4219-BDE7-A41B3BB962C3}" type="presParOf" srcId="{BFB7B91C-5ABC-4968-A603-5612EC8FD6FE}" destId="{9738614D-5404-4FB8-8EBD-839F39612249}" srcOrd="1" destOrd="0" presId="urn:microsoft.com/office/officeart/2005/8/layout/chevron2"/>
    <dgm:cxn modelId="{2D7CE0A8-624B-4659-A436-5174FD6E5102}" type="presParOf" srcId="{1028CEDE-3DC6-4B09-B6C9-134197481E79}" destId="{949241B2-957B-4124-A3EF-95327D5C6F67}" srcOrd="1" destOrd="0" presId="urn:microsoft.com/office/officeart/2005/8/layout/chevron2"/>
    <dgm:cxn modelId="{3A393D78-CD7D-40CA-811B-2A7E83F99EB1}" type="presParOf" srcId="{1028CEDE-3DC6-4B09-B6C9-134197481E79}" destId="{F4F8F8C1-B0B1-4792-B5DA-CDABC2B35824}" srcOrd="2" destOrd="0" presId="urn:microsoft.com/office/officeart/2005/8/layout/chevron2"/>
    <dgm:cxn modelId="{B730B1D0-AA8C-4A62-917A-8DA837C877A0}" type="presParOf" srcId="{F4F8F8C1-B0B1-4792-B5DA-CDABC2B35824}" destId="{F3D8279F-AFE4-4951-806A-3F51EF2A93B0}" srcOrd="0" destOrd="0" presId="urn:microsoft.com/office/officeart/2005/8/layout/chevron2"/>
    <dgm:cxn modelId="{B6EB950B-2984-490A-949D-269B649CCD4D}" type="presParOf" srcId="{F4F8F8C1-B0B1-4792-B5DA-CDABC2B35824}" destId="{C30E8AE1-EB5C-4165-82D4-33467D4E31BF}" srcOrd="1" destOrd="0" presId="urn:microsoft.com/office/officeart/2005/8/layout/chevron2"/>
    <dgm:cxn modelId="{09899F84-FA9C-4516-A9E7-E6B6A13F3575}" type="presParOf" srcId="{1028CEDE-3DC6-4B09-B6C9-134197481E79}" destId="{84F87DAB-7B5F-4D70-A37D-838250C36069}" srcOrd="3" destOrd="0" presId="urn:microsoft.com/office/officeart/2005/8/layout/chevron2"/>
    <dgm:cxn modelId="{DCB9D8F1-97EE-4932-B944-8778A5AB89A1}" type="presParOf" srcId="{1028CEDE-3DC6-4B09-B6C9-134197481E79}" destId="{784B11AD-9D2A-404F-9001-2112BF7B32E9}" srcOrd="4" destOrd="0" presId="urn:microsoft.com/office/officeart/2005/8/layout/chevron2"/>
    <dgm:cxn modelId="{B12E8BDD-0281-4F4A-A716-4B5C0DEBC0B8}" type="presParOf" srcId="{784B11AD-9D2A-404F-9001-2112BF7B32E9}" destId="{7822825D-8002-4ABB-AE4B-EA72B3EB0D50}" srcOrd="0" destOrd="0" presId="urn:microsoft.com/office/officeart/2005/8/layout/chevron2"/>
    <dgm:cxn modelId="{57BE3658-3930-48D9-8F41-9B584B1D7FBD}" type="presParOf" srcId="{784B11AD-9D2A-404F-9001-2112BF7B32E9}" destId="{6ED38807-AF3E-4DCD-A153-1A8480571387}" srcOrd="1" destOrd="0" presId="urn:microsoft.com/office/officeart/2005/8/layout/chevron2"/>
    <dgm:cxn modelId="{789A81AC-35B9-4991-9DE3-95C445565363}" type="presParOf" srcId="{1028CEDE-3DC6-4B09-B6C9-134197481E79}" destId="{8A36818F-9D8F-4D41-AFD4-395CC6EEE235}" srcOrd="5" destOrd="0" presId="urn:microsoft.com/office/officeart/2005/8/layout/chevron2"/>
    <dgm:cxn modelId="{80713B36-3600-45FB-B8D8-8665742ACB81}" type="presParOf" srcId="{1028CEDE-3DC6-4B09-B6C9-134197481E79}" destId="{1F4B9A13-DE5C-466E-8FF6-CE77983E8977}" srcOrd="6" destOrd="0" presId="urn:microsoft.com/office/officeart/2005/8/layout/chevron2"/>
    <dgm:cxn modelId="{DB2DEECA-3D6D-4580-960C-CA94219D749E}" type="presParOf" srcId="{1F4B9A13-DE5C-466E-8FF6-CE77983E8977}" destId="{F50E415A-C00B-4CB5-A7D7-F50385EB0E71}" srcOrd="0" destOrd="0" presId="urn:microsoft.com/office/officeart/2005/8/layout/chevron2"/>
    <dgm:cxn modelId="{14FE741A-4EE1-4A76-A0EE-9AF21CA32490}" type="presParOf" srcId="{1F4B9A13-DE5C-466E-8FF6-CE77983E8977}" destId="{6997BE6B-913A-43C1-A0E7-3E145A69060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FC657-7729-41B8-819B-3E94432C1228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67D006EE-DD02-4F67-AB92-762956241119}">
      <dgm:prSet phldrT="[Text]"/>
      <dgm:spPr>
        <a:gradFill flip="none" rotWithShape="1">
          <a:gsLst>
            <a:gs pos="0">
              <a:srgbClr val="837E39">
                <a:shade val="30000"/>
                <a:satMod val="115000"/>
              </a:srgbClr>
            </a:gs>
            <a:gs pos="50000">
              <a:srgbClr val="837E39">
                <a:shade val="67500"/>
                <a:satMod val="115000"/>
              </a:srgbClr>
            </a:gs>
            <a:gs pos="100000">
              <a:srgbClr val="837E39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</dgm:spPr>
      <dgm:t>
        <a:bodyPr/>
        <a:lstStyle/>
        <a:p>
          <a:pPr algn="ctr"/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Отговаряме на:</a:t>
          </a:r>
          <a:endParaRPr lang="bg-BG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4729FC7-652C-416A-BECE-A7E808353FCC}" type="parTrans" cxnId="{FEEC3721-866E-409F-A52B-A0C15F1C3B47}">
      <dgm:prSet/>
      <dgm:spPr/>
      <dgm:t>
        <a:bodyPr/>
        <a:lstStyle/>
        <a:p>
          <a:endParaRPr lang="bg-BG"/>
        </a:p>
      </dgm:t>
    </dgm:pt>
    <dgm:pt modelId="{F3C95EA6-ED12-4B44-884F-8C1638ED5D29}" type="sibTrans" cxnId="{FEEC3721-866E-409F-A52B-A0C15F1C3B47}">
      <dgm:prSet/>
      <dgm:spPr/>
      <dgm:t>
        <a:bodyPr/>
        <a:lstStyle/>
        <a:p>
          <a:endParaRPr lang="bg-BG"/>
        </a:p>
      </dgm:t>
    </dgm:pt>
    <dgm:pt modelId="{1CFD2654-9461-4013-9D2A-EABD445EE2E0}">
      <dgm:prSet phldrT="[Text]"/>
      <dgm:spPr/>
      <dgm:t>
        <a:bodyPr/>
        <a:lstStyle/>
        <a:p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Колко ще ми струва?</a:t>
          </a:r>
          <a:endParaRPr lang="bg-BG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4F2D3FB-546D-4AD6-A97F-EA4908CF4D96}" type="parTrans" cxnId="{39E21EF3-0ADF-4582-911E-03C82ED55543}">
      <dgm:prSet/>
      <dgm:spPr/>
      <dgm:t>
        <a:bodyPr/>
        <a:lstStyle/>
        <a:p>
          <a:endParaRPr lang="bg-BG"/>
        </a:p>
      </dgm:t>
    </dgm:pt>
    <dgm:pt modelId="{DEBC6739-4CFD-4CFA-AA4E-E9376627A919}" type="sibTrans" cxnId="{39E21EF3-0ADF-4582-911E-03C82ED55543}">
      <dgm:prSet/>
      <dgm:spPr/>
      <dgm:t>
        <a:bodyPr/>
        <a:lstStyle/>
        <a:p>
          <a:endParaRPr lang="bg-BG"/>
        </a:p>
      </dgm:t>
    </dgm:pt>
    <dgm:pt modelId="{87A593BE-F448-4CF6-9EF5-E3F09FFDCB65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</dgm:spPr>
      <dgm:t>
        <a:bodyPr/>
        <a:lstStyle/>
        <a:p>
          <a:pPr algn="ctr"/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Очакваме отговор на:</a:t>
          </a:r>
          <a:endParaRPr lang="bg-BG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5CA94E7-2681-4B09-AAB8-7664F67CA74E}" type="parTrans" cxnId="{93350FC7-B536-4746-BFCE-E1B72209F66A}">
      <dgm:prSet/>
      <dgm:spPr/>
      <dgm:t>
        <a:bodyPr/>
        <a:lstStyle/>
        <a:p>
          <a:endParaRPr lang="bg-BG"/>
        </a:p>
      </dgm:t>
    </dgm:pt>
    <dgm:pt modelId="{4DB0B3EE-3864-470D-BE2A-989B2A3AB856}" type="sibTrans" cxnId="{93350FC7-B536-4746-BFCE-E1B72209F66A}">
      <dgm:prSet/>
      <dgm:spPr/>
      <dgm:t>
        <a:bodyPr/>
        <a:lstStyle/>
        <a:p>
          <a:endParaRPr lang="bg-BG"/>
        </a:p>
      </dgm:t>
    </dgm:pt>
    <dgm:pt modelId="{8CDFEE30-2985-4BEB-A2E2-A5D27066B713}">
      <dgm:prSet phldrT="[Text]"/>
      <dgm:spPr/>
      <dgm:t>
        <a:bodyPr/>
        <a:lstStyle/>
        <a:p>
          <a:pPr algn="r"/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Искате ли да се включите </a:t>
          </a:r>
          <a:b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и да се възползвате от възможността?</a:t>
          </a:r>
          <a:endParaRPr lang="bg-BG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58A0853-4FB8-4875-AE38-579B9FB6CB61}" type="parTrans" cxnId="{F2DE64FA-9850-4D4D-AB5D-C22DA202EA6E}">
      <dgm:prSet/>
      <dgm:spPr/>
      <dgm:t>
        <a:bodyPr/>
        <a:lstStyle/>
        <a:p>
          <a:endParaRPr lang="bg-BG"/>
        </a:p>
      </dgm:t>
    </dgm:pt>
    <dgm:pt modelId="{5A9D41B1-2B51-42DD-9783-271E5FFB8ADE}" type="sibTrans" cxnId="{F2DE64FA-9850-4D4D-AB5D-C22DA202EA6E}">
      <dgm:prSet/>
      <dgm:spPr/>
      <dgm:t>
        <a:bodyPr/>
        <a:lstStyle/>
        <a:p>
          <a:endParaRPr lang="bg-BG"/>
        </a:p>
      </dgm:t>
    </dgm:pt>
    <dgm:pt modelId="{B119F0AB-DC9C-43BD-AD0D-5B28077075A0}">
      <dgm:prSet/>
      <dgm:spPr/>
      <dgm:t>
        <a:bodyPr/>
        <a:lstStyle/>
        <a:p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Какво трябва да правя?</a:t>
          </a:r>
          <a:endParaRPr lang="mk-MK" altLang="bg-BG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A6AF7E3-903D-4394-87EA-11CC0BD49DFD}" type="parTrans" cxnId="{514386A9-F0EB-430D-8A7A-7F2D94541493}">
      <dgm:prSet/>
      <dgm:spPr/>
      <dgm:t>
        <a:bodyPr/>
        <a:lstStyle/>
        <a:p>
          <a:endParaRPr lang="bg-BG"/>
        </a:p>
      </dgm:t>
    </dgm:pt>
    <dgm:pt modelId="{A7E85B6E-CF68-4861-BEDE-FBA8B41121AB}" type="sibTrans" cxnId="{514386A9-F0EB-430D-8A7A-7F2D94541493}">
      <dgm:prSet/>
      <dgm:spPr/>
      <dgm:t>
        <a:bodyPr/>
        <a:lstStyle/>
        <a:p>
          <a:endParaRPr lang="bg-BG"/>
        </a:p>
      </dgm:t>
    </dgm:pt>
    <dgm:pt modelId="{758DECE8-D1EC-4822-AD09-163F02D72AB5}">
      <dgm:prSet/>
      <dgm:spPr/>
      <dgm:t>
        <a:bodyPr/>
        <a:lstStyle/>
        <a:p>
          <a:r>
            <a:rPr lang="mk-MK" altLang="bg-BG" b="1" dirty="0" smtClean="0">
              <a:solidFill>
                <a:schemeClr val="bg1"/>
              </a:solidFill>
              <a:latin typeface="Arial Narrow" panose="020B0606020202030204" pitchFamily="34" charset="0"/>
            </a:rPr>
            <a:t>Колко ще спечеля?</a:t>
          </a:r>
          <a:endParaRPr lang="mk-MK" altLang="bg-BG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E604901-2A38-4214-9262-4E3D63B7B74A}" type="parTrans" cxnId="{B27604A7-4494-4600-9426-19E24CBC34F2}">
      <dgm:prSet/>
      <dgm:spPr/>
      <dgm:t>
        <a:bodyPr/>
        <a:lstStyle/>
        <a:p>
          <a:endParaRPr lang="bg-BG"/>
        </a:p>
      </dgm:t>
    </dgm:pt>
    <dgm:pt modelId="{8CFFDCA7-615C-4AE2-AF56-EDDB80E71036}" type="sibTrans" cxnId="{B27604A7-4494-4600-9426-19E24CBC34F2}">
      <dgm:prSet/>
      <dgm:spPr/>
      <dgm:t>
        <a:bodyPr/>
        <a:lstStyle/>
        <a:p>
          <a:endParaRPr lang="bg-BG"/>
        </a:p>
      </dgm:t>
    </dgm:pt>
    <dgm:pt modelId="{8332FEC8-6864-44CC-87DE-638928C7D18C}" type="pres">
      <dgm:prSet presAssocID="{691FC657-7729-41B8-819B-3E94432C122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6080571-39CC-4B17-881D-19C6FA651A29}" type="pres">
      <dgm:prSet presAssocID="{691FC657-7729-41B8-819B-3E94432C1228}" presName="Background" presStyleLbl="node1" presStyleIdx="0" presStyleCnt="1"/>
      <dgm:spPr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</dgm:spPr>
    </dgm:pt>
    <dgm:pt modelId="{59FA5CAC-3403-4F29-93BE-DC127677E0A7}" type="pres">
      <dgm:prSet presAssocID="{691FC657-7729-41B8-819B-3E94432C1228}" presName="Divider" presStyleLbl="callout" presStyleIdx="0" presStyleCnt="1"/>
      <dgm:spPr/>
    </dgm:pt>
    <dgm:pt modelId="{31AA066B-87DB-4EFB-B40E-E47BAB02C2A3}" type="pres">
      <dgm:prSet presAssocID="{691FC657-7729-41B8-819B-3E94432C1228}" presName="ChildText1" presStyleLbl="revTx" presStyleIdx="0" presStyleCnt="0" custScaleY="110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2FF87B0-A53F-4199-B06A-02BF431AF84B}" type="pres">
      <dgm:prSet presAssocID="{691FC657-7729-41B8-819B-3E94432C1228}" presName="ChildText2" presStyleLbl="revTx" presStyleIdx="0" presStyleCnt="0" custScaleY="82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575FA7-2C08-4371-8B9E-D46535115974}" type="pres">
      <dgm:prSet presAssocID="{691FC657-7729-41B8-819B-3E94432C122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bg-BG"/>
        </a:p>
      </dgm:t>
    </dgm:pt>
    <dgm:pt modelId="{92260D95-A383-4B6D-9D9D-2CBB3A2A4DFC}" type="pres">
      <dgm:prSet presAssocID="{691FC657-7729-41B8-819B-3E94432C1228}" presName="ParentShape1" presStyleLbl="alignImgPlace1" presStyleIdx="0" presStyleCnt="2">
        <dgm:presLayoutVars/>
      </dgm:prSet>
      <dgm:spPr/>
      <dgm:t>
        <a:bodyPr/>
        <a:lstStyle/>
        <a:p>
          <a:endParaRPr lang="bg-BG"/>
        </a:p>
      </dgm:t>
    </dgm:pt>
    <dgm:pt modelId="{49D708A4-03D1-48D7-94F0-3F549DD1FFCB}" type="pres">
      <dgm:prSet presAssocID="{691FC657-7729-41B8-819B-3E94432C122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bg-BG"/>
        </a:p>
      </dgm:t>
    </dgm:pt>
    <dgm:pt modelId="{DF82B2C1-F018-4D71-88E4-A0539A127C30}" type="pres">
      <dgm:prSet presAssocID="{691FC657-7729-41B8-819B-3E94432C1228}" presName="ParentShape2" presStyleLbl="alignImgPlace1" presStyleIdx="1" presStyleCnt="2">
        <dgm:presLayoutVars/>
      </dgm:prSet>
      <dgm:spPr/>
      <dgm:t>
        <a:bodyPr/>
        <a:lstStyle/>
        <a:p>
          <a:endParaRPr lang="bg-BG"/>
        </a:p>
      </dgm:t>
    </dgm:pt>
  </dgm:ptLst>
  <dgm:cxnLst>
    <dgm:cxn modelId="{43D0B01E-A967-4A90-91C7-6AE1AE8EEC8D}" type="presOf" srcId="{87A593BE-F448-4CF6-9EF5-E3F09FFDCB65}" destId="{49D708A4-03D1-48D7-94F0-3F549DD1FFCB}" srcOrd="0" destOrd="0" presId="urn:microsoft.com/office/officeart/2009/3/layout/OpposingIdeas"/>
    <dgm:cxn modelId="{556E745D-33BF-41B1-9B91-06D0278C0996}" type="presOf" srcId="{1CFD2654-9461-4013-9D2A-EABD445EE2E0}" destId="{31AA066B-87DB-4EFB-B40E-E47BAB02C2A3}" srcOrd="0" destOrd="0" presId="urn:microsoft.com/office/officeart/2009/3/layout/OpposingIdeas"/>
    <dgm:cxn modelId="{FEEC3721-866E-409F-A52B-A0C15F1C3B47}" srcId="{691FC657-7729-41B8-819B-3E94432C1228}" destId="{67D006EE-DD02-4F67-AB92-762956241119}" srcOrd="0" destOrd="0" parTransId="{14729FC7-652C-416A-BECE-A7E808353FCC}" sibTransId="{F3C95EA6-ED12-4B44-884F-8C1638ED5D29}"/>
    <dgm:cxn modelId="{93350FC7-B536-4746-BFCE-E1B72209F66A}" srcId="{691FC657-7729-41B8-819B-3E94432C1228}" destId="{87A593BE-F448-4CF6-9EF5-E3F09FFDCB65}" srcOrd="1" destOrd="0" parTransId="{F5CA94E7-2681-4B09-AAB8-7664F67CA74E}" sibTransId="{4DB0B3EE-3864-470D-BE2A-989B2A3AB856}"/>
    <dgm:cxn modelId="{B171BA5E-8AEF-4311-8448-EDEE1A3B8211}" type="presOf" srcId="{691FC657-7729-41B8-819B-3E94432C1228}" destId="{8332FEC8-6864-44CC-87DE-638928C7D18C}" srcOrd="0" destOrd="0" presId="urn:microsoft.com/office/officeart/2009/3/layout/OpposingIdeas"/>
    <dgm:cxn modelId="{9972033C-EA43-45EE-8E44-5D0F76A4032D}" type="presOf" srcId="{67D006EE-DD02-4F67-AB92-762956241119}" destId="{38575FA7-2C08-4371-8B9E-D46535115974}" srcOrd="0" destOrd="0" presId="urn:microsoft.com/office/officeart/2009/3/layout/OpposingIdeas"/>
    <dgm:cxn modelId="{F2DE64FA-9850-4D4D-AB5D-C22DA202EA6E}" srcId="{87A593BE-F448-4CF6-9EF5-E3F09FFDCB65}" destId="{8CDFEE30-2985-4BEB-A2E2-A5D27066B713}" srcOrd="0" destOrd="0" parTransId="{558A0853-4FB8-4875-AE38-579B9FB6CB61}" sibTransId="{5A9D41B1-2B51-42DD-9783-271E5FFB8ADE}"/>
    <dgm:cxn modelId="{4591FC27-8566-4578-8F7A-258DFB619302}" type="presOf" srcId="{87A593BE-F448-4CF6-9EF5-E3F09FFDCB65}" destId="{DF82B2C1-F018-4D71-88E4-A0539A127C30}" srcOrd="1" destOrd="0" presId="urn:microsoft.com/office/officeart/2009/3/layout/OpposingIdeas"/>
    <dgm:cxn modelId="{B27604A7-4494-4600-9426-19E24CBC34F2}" srcId="{67D006EE-DD02-4F67-AB92-762956241119}" destId="{758DECE8-D1EC-4822-AD09-163F02D72AB5}" srcOrd="2" destOrd="0" parTransId="{6E604901-2A38-4214-9262-4E3D63B7B74A}" sibTransId="{8CFFDCA7-615C-4AE2-AF56-EDDB80E71036}"/>
    <dgm:cxn modelId="{E95D5CD1-C6D7-41B1-BE9A-DD316B62CFFE}" type="presOf" srcId="{758DECE8-D1EC-4822-AD09-163F02D72AB5}" destId="{31AA066B-87DB-4EFB-B40E-E47BAB02C2A3}" srcOrd="0" destOrd="2" presId="urn:microsoft.com/office/officeart/2009/3/layout/OpposingIdeas"/>
    <dgm:cxn modelId="{7BABBA90-5F2D-4921-88FC-5228EB6DE903}" type="presOf" srcId="{67D006EE-DD02-4F67-AB92-762956241119}" destId="{92260D95-A383-4B6D-9D9D-2CBB3A2A4DFC}" srcOrd="1" destOrd="0" presId="urn:microsoft.com/office/officeart/2009/3/layout/OpposingIdeas"/>
    <dgm:cxn modelId="{D13549FE-D41B-4510-9589-AF5E86C06117}" type="presOf" srcId="{8CDFEE30-2985-4BEB-A2E2-A5D27066B713}" destId="{72FF87B0-A53F-4199-B06A-02BF431AF84B}" srcOrd="0" destOrd="0" presId="urn:microsoft.com/office/officeart/2009/3/layout/OpposingIdeas"/>
    <dgm:cxn modelId="{514386A9-F0EB-430D-8A7A-7F2D94541493}" srcId="{67D006EE-DD02-4F67-AB92-762956241119}" destId="{B119F0AB-DC9C-43BD-AD0D-5B28077075A0}" srcOrd="1" destOrd="0" parTransId="{4A6AF7E3-903D-4394-87EA-11CC0BD49DFD}" sibTransId="{A7E85B6E-CF68-4861-BEDE-FBA8B41121AB}"/>
    <dgm:cxn modelId="{39E21EF3-0ADF-4582-911E-03C82ED55543}" srcId="{67D006EE-DD02-4F67-AB92-762956241119}" destId="{1CFD2654-9461-4013-9D2A-EABD445EE2E0}" srcOrd="0" destOrd="0" parTransId="{74F2D3FB-546D-4AD6-A97F-EA4908CF4D96}" sibTransId="{DEBC6739-4CFD-4CFA-AA4E-E9376627A919}"/>
    <dgm:cxn modelId="{6ABD1C62-D3BB-4D8E-8761-76C5AF1D995F}" type="presOf" srcId="{B119F0AB-DC9C-43BD-AD0D-5B28077075A0}" destId="{31AA066B-87DB-4EFB-B40E-E47BAB02C2A3}" srcOrd="0" destOrd="1" presId="urn:microsoft.com/office/officeart/2009/3/layout/OpposingIdeas"/>
    <dgm:cxn modelId="{3E4DC0C3-4C8D-4D84-9310-E5BDC0FC4902}" type="presParOf" srcId="{8332FEC8-6864-44CC-87DE-638928C7D18C}" destId="{06080571-39CC-4B17-881D-19C6FA651A29}" srcOrd="0" destOrd="0" presId="urn:microsoft.com/office/officeart/2009/3/layout/OpposingIdeas"/>
    <dgm:cxn modelId="{0F2357ED-4017-4ED3-92B9-0BDBE74558C9}" type="presParOf" srcId="{8332FEC8-6864-44CC-87DE-638928C7D18C}" destId="{59FA5CAC-3403-4F29-93BE-DC127677E0A7}" srcOrd="1" destOrd="0" presId="urn:microsoft.com/office/officeart/2009/3/layout/OpposingIdeas"/>
    <dgm:cxn modelId="{E80868BB-810E-45A9-8968-3DA9635DCB1B}" type="presParOf" srcId="{8332FEC8-6864-44CC-87DE-638928C7D18C}" destId="{31AA066B-87DB-4EFB-B40E-E47BAB02C2A3}" srcOrd="2" destOrd="0" presId="urn:microsoft.com/office/officeart/2009/3/layout/OpposingIdeas"/>
    <dgm:cxn modelId="{06D74E10-53E6-47C6-BFA0-B384600E1B3B}" type="presParOf" srcId="{8332FEC8-6864-44CC-87DE-638928C7D18C}" destId="{72FF87B0-A53F-4199-B06A-02BF431AF84B}" srcOrd="3" destOrd="0" presId="urn:microsoft.com/office/officeart/2009/3/layout/OpposingIdeas"/>
    <dgm:cxn modelId="{3FE80A88-08C9-4D03-BBB3-BE7A546B54E9}" type="presParOf" srcId="{8332FEC8-6864-44CC-87DE-638928C7D18C}" destId="{38575FA7-2C08-4371-8B9E-D46535115974}" srcOrd="4" destOrd="0" presId="urn:microsoft.com/office/officeart/2009/3/layout/OpposingIdeas"/>
    <dgm:cxn modelId="{57CF89D7-871B-4268-802E-2DF5BCAB1D55}" type="presParOf" srcId="{8332FEC8-6864-44CC-87DE-638928C7D18C}" destId="{92260D95-A383-4B6D-9D9D-2CBB3A2A4DFC}" srcOrd="5" destOrd="0" presId="urn:microsoft.com/office/officeart/2009/3/layout/OpposingIdeas"/>
    <dgm:cxn modelId="{35748BD1-E2A5-4197-9E32-158BBBAE0B5B}" type="presParOf" srcId="{8332FEC8-6864-44CC-87DE-638928C7D18C}" destId="{49D708A4-03D1-48D7-94F0-3F549DD1FFCB}" srcOrd="6" destOrd="0" presId="urn:microsoft.com/office/officeart/2009/3/layout/OpposingIdeas"/>
    <dgm:cxn modelId="{C7902ED9-135F-414F-9F41-62D458360CDC}" type="presParOf" srcId="{8332FEC8-6864-44CC-87DE-638928C7D18C}" destId="{DF82B2C1-F018-4D71-88E4-A0539A127C3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3A752-249D-4532-948C-13E0A2FA48B5}">
      <dsp:nvSpPr>
        <dsp:cNvPr id="0" name=""/>
        <dsp:cNvSpPr/>
      </dsp:nvSpPr>
      <dsp:spPr>
        <a:xfrm>
          <a:off x="2552" y="1410009"/>
          <a:ext cx="3109950" cy="1243980"/>
        </a:xfrm>
        <a:prstGeom prst="chevron">
          <a:avLst/>
        </a:prstGeom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 smtClean="0">
              <a:latin typeface="Arial Narrow" panose="020B0606020202030204" pitchFamily="34" charset="0"/>
            </a:rPr>
            <a:t>Какво е МЛМ</a:t>
          </a:r>
          <a:endParaRPr lang="bg-BG" sz="3600" kern="1200" dirty="0">
            <a:latin typeface="Arial Narrow" panose="020B0606020202030204" pitchFamily="34" charset="0"/>
          </a:endParaRPr>
        </a:p>
      </dsp:txBody>
      <dsp:txXfrm>
        <a:off x="624542" y="1410009"/>
        <a:ext cx="1865970" cy="1243980"/>
      </dsp:txXfrm>
    </dsp:sp>
    <dsp:sp modelId="{68B536FB-02E3-4AE2-AD87-03BD6D382FA1}">
      <dsp:nvSpPr>
        <dsp:cNvPr id="0" name=""/>
        <dsp:cNvSpPr/>
      </dsp:nvSpPr>
      <dsp:spPr>
        <a:xfrm>
          <a:off x="2801508" y="1410009"/>
          <a:ext cx="3109950" cy="1243980"/>
        </a:xfrm>
        <a:prstGeom prst="chevron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 dirty="0" smtClean="0">
              <a:latin typeface="Arial Narrow" panose="020B0606020202030204" pitchFamily="34" charset="0"/>
            </a:rPr>
            <a:t>Принципи на работа</a:t>
          </a:r>
          <a:endParaRPr lang="bg-BG" sz="2700" kern="1200" dirty="0">
            <a:latin typeface="Arial Narrow" panose="020B0606020202030204" pitchFamily="34" charset="0"/>
          </a:endParaRPr>
        </a:p>
      </dsp:txBody>
      <dsp:txXfrm>
        <a:off x="3423498" y="1410009"/>
        <a:ext cx="1865970" cy="1243980"/>
      </dsp:txXfrm>
    </dsp:sp>
    <dsp:sp modelId="{8A72F06E-93C2-41E7-8144-B725C3D7594B}">
      <dsp:nvSpPr>
        <dsp:cNvPr id="0" name=""/>
        <dsp:cNvSpPr/>
      </dsp:nvSpPr>
      <dsp:spPr>
        <a:xfrm>
          <a:off x="5600464" y="1410009"/>
          <a:ext cx="3109950" cy="1243980"/>
        </a:xfrm>
        <a:prstGeom prst="chevron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 dirty="0" smtClean="0">
              <a:latin typeface="Arial Narrow" panose="020B0606020202030204" pitchFamily="34" charset="0"/>
            </a:rPr>
            <a:t>Сравнение с класически продажби</a:t>
          </a:r>
          <a:endParaRPr lang="bg-BG" sz="2700" kern="1200" dirty="0">
            <a:latin typeface="Arial Narrow" panose="020B0606020202030204" pitchFamily="34" charset="0"/>
          </a:endParaRPr>
        </a:p>
      </dsp:txBody>
      <dsp:txXfrm>
        <a:off x="6222454" y="1410009"/>
        <a:ext cx="1865970" cy="124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3E224-62CD-438E-B41C-6CA89D2F4391}">
      <dsp:nvSpPr>
        <dsp:cNvPr id="0" name=""/>
        <dsp:cNvSpPr/>
      </dsp:nvSpPr>
      <dsp:spPr>
        <a:xfrm rot="5400000">
          <a:off x="-147513" y="151181"/>
          <a:ext cx="983426" cy="688398"/>
        </a:xfrm>
        <a:prstGeom prst="chevron">
          <a:avLst/>
        </a:prstGeom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1" y="347866"/>
        <a:ext cx="688398" cy="295028"/>
      </dsp:txXfrm>
    </dsp:sp>
    <dsp:sp modelId="{9738614D-5404-4FB8-8EBD-839F39612249}">
      <dsp:nvSpPr>
        <dsp:cNvPr id="0" name=""/>
        <dsp:cNvSpPr/>
      </dsp:nvSpPr>
      <dsp:spPr>
        <a:xfrm rot="5400000">
          <a:off x="3486438" y="-2794372"/>
          <a:ext cx="639563" cy="6235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5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Кои сме ние – Форевър Ливинг Продъктс?</a:t>
          </a:r>
          <a:endParaRPr lang="bg-BG" sz="25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688399" y="34888"/>
        <a:ext cx="6204422" cy="577121"/>
      </dsp:txXfrm>
    </dsp:sp>
    <dsp:sp modelId="{F3D8279F-AFE4-4951-806A-3F51EF2A93B0}">
      <dsp:nvSpPr>
        <dsp:cNvPr id="0" name=""/>
        <dsp:cNvSpPr/>
      </dsp:nvSpPr>
      <dsp:spPr>
        <a:xfrm rot="5400000">
          <a:off x="-147513" y="983572"/>
          <a:ext cx="983426" cy="688398"/>
        </a:xfrm>
        <a:prstGeom prst="chevron">
          <a:avLst/>
        </a:prstGeom>
        <a:gradFill flip="none" rotWithShape="0">
          <a:gsLst>
            <a:gs pos="0">
              <a:srgbClr val="837E39">
                <a:shade val="30000"/>
                <a:satMod val="115000"/>
              </a:srgbClr>
            </a:gs>
            <a:gs pos="50000">
              <a:srgbClr val="837E39">
                <a:shade val="67500"/>
                <a:satMod val="115000"/>
              </a:srgbClr>
            </a:gs>
            <a:gs pos="100000">
              <a:srgbClr val="837E39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1" y="1180257"/>
        <a:ext cx="688398" cy="295028"/>
      </dsp:txXfrm>
    </dsp:sp>
    <dsp:sp modelId="{C30E8AE1-EB5C-4165-82D4-33467D4E31BF}">
      <dsp:nvSpPr>
        <dsp:cNvPr id="0" name=""/>
        <dsp:cNvSpPr/>
      </dsp:nvSpPr>
      <dsp:spPr>
        <a:xfrm rot="5400000">
          <a:off x="3486606" y="-1962149"/>
          <a:ext cx="639227" cy="6235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5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От колко години сме на пазара?</a:t>
          </a:r>
          <a:endParaRPr lang="bg-BG" sz="25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688398" y="867263"/>
        <a:ext cx="6204439" cy="576819"/>
      </dsp:txXfrm>
    </dsp:sp>
    <dsp:sp modelId="{7822825D-8002-4ABB-AE4B-EA72B3EB0D50}">
      <dsp:nvSpPr>
        <dsp:cNvPr id="0" name=""/>
        <dsp:cNvSpPr/>
      </dsp:nvSpPr>
      <dsp:spPr>
        <a:xfrm rot="5400000">
          <a:off x="-147513" y="1815963"/>
          <a:ext cx="983426" cy="688398"/>
        </a:xfrm>
        <a:prstGeom prst="chevron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6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 </a:t>
          </a:r>
          <a:endParaRPr lang="bg-BG" sz="26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1" y="2012648"/>
        <a:ext cx="688398" cy="295028"/>
      </dsp:txXfrm>
    </dsp:sp>
    <dsp:sp modelId="{6ED38807-AF3E-4DCD-A153-1A8480571387}">
      <dsp:nvSpPr>
        <dsp:cNvPr id="0" name=""/>
        <dsp:cNvSpPr/>
      </dsp:nvSpPr>
      <dsp:spPr>
        <a:xfrm rot="5400000">
          <a:off x="3486606" y="-1129758"/>
          <a:ext cx="639227" cy="6235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5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Колко партньори има компанията?</a:t>
          </a:r>
          <a:endParaRPr lang="bg-BG" sz="25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688398" y="1699654"/>
        <a:ext cx="6204439" cy="576819"/>
      </dsp:txXfrm>
    </dsp:sp>
    <dsp:sp modelId="{F50E415A-C00B-4CB5-A7D7-F50385EB0E71}">
      <dsp:nvSpPr>
        <dsp:cNvPr id="0" name=""/>
        <dsp:cNvSpPr/>
      </dsp:nvSpPr>
      <dsp:spPr>
        <a:xfrm rot="5400000">
          <a:off x="-147513" y="2648354"/>
          <a:ext cx="983426" cy="688398"/>
        </a:xfrm>
        <a:prstGeom prst="chevron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6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1" y="2845039"/>
        <a:ext cx="688398" cy="295028"/>
      </dsp:txXfrm>
    </dsp:sp>
    <dsp:sp modelId="{6997BE6B-913A-43C1-A0E7-3E145A690607}">
      <dsp:nvSpPr>
        <dsp:cNvPr id="0" name=""/>
        <dsp:cNvSpPr/>
      </dsp:nvSpPr>
      <dsp:spPr>
        <a:xfrm rot="5400000">
          <a:off x="3486606" y="-297367"/>
          <a:ext cx="639227" cy="62356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500" kern="1200" dirty="0" smtClean="0">
              <a:solidFill>
                <a:srgbClr val="333300"/>
              </a:solidFill>
              <a:latin typeface="Arial Narrow" panose="020B0606020202030204" pitchFamily="34" charset="0"/>
            </a:rPr>
            <a:t>Каква е динамиката на развитие на фирмата?</a:t>
          </a:r>
          <a:endParaRPr lang="bg-BG" sz="2500" kern="1200" dirty="0">
            <a:solidFill>
              <a:srgbClr val="333300"/>
            </a:solidFill>
            <a:latin typeface="Arial Narrow" panose="020B0606020202030204" pitchFamily="34" charset="0"/>
          </a:endParaRPr>
        </a:p>
      </dsp:txBody>
      <dsp:txXfrm rot="-5400000">
        <a:off x="688398" y="2532045"/>
        <a:ext cx="6204439" cy="576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80571-39CC-4B17-881D-19C6FA651A29}">
      <dsp:nvSpPr>
        <dsp:cNvPr id="0" name=""/>
        <dsp:cNvSpPr/>
      </dsp:nvSpPr>
      <dsp:spPr>
        <a:xfrm>
          <a:off x="762000" y="802667"/>
          <a:ext cx="4572000" cy="2458665"/>
        </a:xfrm>
        <a:prstGeom prst="round2DiagRect">
          <a:avLst>
            <a:gd name="adj1" fmla="val 0"/>
            <a:gd name="adj2" fmla="val 16670"/>
          </a:avLst>
        </a:prstGeom>
        <a:gradFill flip="none" rotWithShape="0">
          <a:gsLst>
            <a:gs pos="0">
              <a:srgbClr val="E58237">
                <a:shade val="30000"/>
                <a:satMod val="115000"/>
              </a:srgbClr>
            </a:gs>
            <a:gs pos="50000">
              <a:srgbClr val="E58237">
                <a:shade val="67500"/>
                <a:satMod val="115000"/>
              </a:srgbClr>
            </a:gs>
            <a:gs pos="100000">
              <a:srgbClr val="E58237">
                <a:shade val="100000"/>
                <a:satMod val="115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A5CAC-3403-4F29-93BE-DC127677E0A7}">
      <dsp:nvSpPr>
        <dsp:cNvPr id="0" name=""/>
        <dsp:cNvSpPr/>
      </dsp:nvSpPr>
      <dsp:spPr>
        <a:xfrm>
          <a:off x="3048000" y="1063434"/>
          <a:ext cx="609" cy="19371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A066B-87DB-4EFB-B40E-E47BAB02C2A3}">
      <dsp:nvSpPr>
        <dsp:cNvPr id="0" name=""/>
        <dsp:cNvSpPr/>
      </dsp:nvSpPr>
      <dsp:spPr>
        <a:xfrm>
          <a:off x="914400" y="879866"/>
          <a:ext cx="1981200" cy="2304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Колко ще ми струва?</a:t>
          </a:r>
          <a:endParaRPr lang="bg-BG" sz="22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Какво трябва да правя?</a:t>
          </a:r>
          <a:endParaRPr lang="mk-MK" altLang="bg-BG" sz="22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Колко ще спечеля?</a:t>
          </a:r>
          <a:endParaRPr lang="mk-MK" altLang="bg-BG" sz="2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914400" y="879866"/>
        <a:ext cx="1981200" cy="2304267"/>
      </dsp:txXfrm>
    </dsp:sp>
    <dsp:sp modelId="{72FF87B0-A53F-4199-B06A-02BF431AF84B}">
      <dsp:nvSpPr>
        <dsp:cNvPr id="0" name=""/>
        <dsp:cNvSpPr/>
      </dsp:nvSpPr>
      <dsp:spPr>
        <a:xfrm>
          <a:off x="3200400" y="1167899"/>
          <a:ext cx="1981200" cy="17282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Искате ли да се включите </a:t>
          </a:r>
          <a:b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mk-MK" altLang="bg-BG" sz="2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и да се възползвате от възможността?</a:t>
          </a:r>
          <a:endParaRPr lang="bg-BG" sz="2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200400" y="1167899"/>
        <a:ext cx="1981200" cy="1728200"/>
      </dsp:txXfrm>
    </dsp:sp>
    <dsp:sp modelId="{92260D95-A383-4B6D-9D9D-2CBB3A2A4DFC}">
      <dsp:nvSpPr>
        <dsp:cNvPr id="0" name=""/>
        <dsp:cNvSpPr/>
      </dsp:nvSpPr>
      <dsp:spPr>
        <a:xfrm rot="16200000">
          <a:off x="-960090" y="1129464"/>
          <a:ext cx="2682180" cy="762000"/>
        </a:xfrm>
        <a:prstGeom prst="rightArrow">
          <a:avLst>
            <a:gd name="adj1" fmla="val 49830"/>
            <a:gd name="adj2" fmla="val 60660"/>
          </a:avLst>
        </a:prstGeom>
        <a:gradFill flip="none" rotWithShape="1">
          <a:gsLst>
            <a:gs pos="0">
              <a:srgbClr val="837E39">
                <a:shade val="30000"/>
                <a:satMod val="115000"/>
              </a:srgbClr>
            </a:gs>
            <a:gs pos="50000">
              <a:srgbClr val="837E39">
                <a:shade val="67500"/>
                <a:satMod val="115000"/>
              </a:srgbClr>
            </a:gs>
            <a:gs pos="100000">
              <a:srgbClr val="837E39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18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Отговаряме на:</a:t>
          </a:r>
          <a:endParaRPr lang="bg-BG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-844926" y="1435777"/>
        <a:ext cx="2451851" cy="379704"/>
      </dsp:txXfrm>
    </dsp:sp>
    <dsp:sp modelId="{DF82B2C1-F018-4D71-88E4-A0539A127C30}">
      <dsp:nvSpPr>
        <dsp:cNvPr id="0" name=""/>
        <dsp:cNvSpPr/>
      </dsp:nvSpPr>
      <dsp:spPr>
        <a:xfrm rot="5400000">
          <a:off x="4373909" y="2172535"/>
          <a:ext cx="2682180" cy="762000"/>
        </a:xfrm>
        <a:prstGeom prst="rightArrow">
          <a:avLst>
            <a:gd name="adj1" fmla="val 49830"/>
            <a:gd name="adj2" fmla="val 6066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bg-BG" sz="18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Очакваме отговор на:</a:t>
          </a:r>
          <a:endParaRPr lang="bg-BG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489074" y="2248519"/>
        <a:ext cx="2451851" cy="37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endParaRPr lang="en-GB" alt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endParaRPr lang="en-GB" altLang="bg-BG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Master text styles</a:t>
            </a:r>
          </a:p>
          <a:p>
            <a:pPr lvl="1"/>
            <a:r>
              <a:rPr lang="en-GB" altLang="bg-BG" dirty="0" smtClean="0"/>
              <a:t>Second level</a:t>
            </a:r>
          </a:p>
          <a:p>
            <a:pPr lvl="2"/>
            <a:r>
              <a:rPr lang="en-GB" altLang="bg-BG" dirty="0" smtClean="0"/>
              <a:t>Third level</a:t>
            </a:r>
          </a:p>
          <a:p>
            <a:pPr lvl="3"/>
            <a:r>
              <a:rPr lang="en-GB" altLang="bg-BG" dirty="0" smtClean="0"/>
              <a:t>Fourth level</a:t>
            </a:r>
          </a:p>
          <a:p>
            <a:pPr lvl="4"/>
            <a:r>
              <a:rPr lang="en-GB" altLang="bg-BG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anose="020B0606020202030204" pitchFamily="34" charset="0"/>
              </a:defRPr>
            </a:lvl1pPr>
          </a:lstStyle>
          <a:p>
            <a:endParaRPr lang="en-GB" alt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29BFB76B-9DB9-4D7B-99DF-74FF16AB09C8}" type="slidenum">
              <a:rPr lang="en-GB" altLang="bg-BG" smtClean="0"/>
              <a:pPr/>
              <a:t>‹#›</a:t>
            </a:fld>
            <a:endParaRPr lang="en-GB" altLang="bg-BG" dirty="0"/>
          </a:p>
        </p:txBody>
      </p:sp>
    </p:spTree>
    <p:extLst>
      <p:ext uri="{BB962C8B-B14F-4D97-AF65-F5344CB8AC3E}">
        <p14:creationId xmlns:p14="http://schemas.microsoft.com/office/powerpoint/2010/main" val="377489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8CCEE-E402-496E-9529-8B82F06CCE99}" type="slidenum">
              <a:rPr lang="en-GB" altLang="bg-BG"/>
              <a:pPr/>
              <a:t>1</a:t>
            </a:fld>
            <a:endParaRPr lang="en-GB" altLang="bg-BG"/>
          </a:p>
        </p:txBody>
      </p:sp>
      <p:sp>
        <p:nvSpPr>
          <p:cNvPr id="5" name="Shape 4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78" tIns="47089" rIns="94178" bIns="47089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701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7013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7013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7013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7013" defTabSz="941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fld id="{90668E56-B97F-448A-A022-17A2DA98BB51}" type="slidenum">
              <a:rPr lang="bg-BG" altLang="bg-BG" sz="1300">
                <a:latin typeface="Times New Roman" panose="02020603050405020304" pitchFamily="18" charset="0"/>
              </a:rPr>
              <a:pPr algn="r" eaLnBrk="0" hangingPunct="0"/>
              <a:t>1</a:t>
            </a:fld>
            <a:endParaRPr lang="en-GB" altLang="bg-BG" sz="1300">
              <a:latin typeface="Times New Roman" panose="02020603050405020304" pitchFamily="18" charset="0"/>
            </a:endParaRPr>
          </a:p>
        </p:txBody>
      </p:sp>
      <p:sp>
        <p:nvSpPr>
          <p:cNvPr id="18435" name="Rectangle 46489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2000" cy="3429000"/>
          </a:xfrm>
          <a:noFill/>
          <a:ln cap="flat" algn="ctr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464898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94178" tIns="47089" rIns="94178" bIns="47089"/>
          <a:lstStyle/>
          <a:p>
            <a:endParaRPr lang="en-US" altLang="bg-B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1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6C020-B5ED-487B-AEA5-6278B8F10B54}" type="slidenum">
              <a:rPr lang="en-GB" altLang="bg-BG"/>
              <a:pPr/>
              <a:t>2</a:t>
            </a:fld>
            <a:endParaRPr lang="en-GB" altLang="bg-BG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/>
              <a:t>Представянето на възможностите не трябва да бъде по-дълго от 25-30 минути. През това време потенциалните </a:t>
            </a:r>
            <a:r>
              <a:rPr lang="bg-BG" altLang="bg-BG" dirty="0" smtClean="0"/>
              <a:t>кандидати трябва </a:t>
            </a:r>
            <a:r>
              <a:rPr lang="bg-BG" altLang="bg-BG" dirty="0"/>
              <a:t>да получат най-важната информация – тази, която ще </a:t>
            </a:r>
            <a:r>
              <a:rPr lang="bg-BG" altLang="bg-BG" dirty="0" smtClean="0"/>
              <a:t>ги</a:t>
            </a:r>
            <a:r>
              <a:rPr lang="bg-BG" altLang="bg-BG" baseline="0" dirty="0" smtClean="0"/>
              <a:t> </a:t>
            </a:r>
            <a:r>
              <a:rPr lang="bg-BG" altLang="bg-BG" dirty="0" smtClean="0"/>
              <a:t>убеди да </a:t>
            </a:r>
            <a:r>
              <a:rPr lang="bg-BG" altLang="bg-BG" dirty="0"/>
              <a:t>се включат </a:t>
            </a:r>
            <a:r>
              <a:rPr lang="bg-BG" altLang="bg-BG" dirty="0" smtClean="0"/>
              <a:t>в</a:t>
            </a:r>
            <a:r>
              <a:rPr lang="bg-BG" altLang="bg-BG" baseline="0" dirty="0" smtClean="0"/>
              <a:t> бизнеса</a:t>
            </a:r>
            <a:r>
              <a:rPr lang="bg-BG" altLang="bg-BG" dirty="0" smtClean="0"/>
              <a:t> </a:t>
            </a:r>
            <a:r>
              <a:rPr lang="bg-BG" altLang="bg-BG" dirty="0"/>
              <a:t>или не. Представянето на възможностите </a:t>
            </a:r>
            <a:r>
              <a:rPr lang="bg-BG" altLang="bg-BG" dirty="0" smtClean="0"/>
              <a:t>се </a:t>
            </a:r>
            <a:r>
              <a:rPr lang="bg-BG" altLang="bg-BG" dirty="0"/>
              <a:t>състои от пет основни елемента, </a:t>
            </a:r>
            <a:r>
              <a:rPr lang="bg-BG" altLang="bg-BG" dirty="0" smtClean="0"/>
              <a:t>даващи</a:t>
            </a:r>
            <a:r>
              <a:rPr lang="bg-BG" altLang="bg-BG" baseline="0" dirty="0" smtClean="0"/>
              <a:t> </a:t>
            </a:r>
            <a:r>
              <a:rPr lang="bg-BG" altLang="bg-BG" dirty="0" smtClean="0"/>
              <a:t>отговор </a:t>
            </a:r>
            <a:r>
              <a:rPr lang="bg-BG" altLang="bg-BG" dirty="0"/>
              <a:t>на основните въпроси, които </a:t>
            </a:r>
            <a:r>
              <a:rPr lang="bg-BG" altLang="bg-BG" dirty="0" smtClean="0"/>
              <a:t>кандидатите си задават, преди да </a:t>
            </a:r>
            <a:r>
              <a:rPr lang="bg-BG" altLang="bg-BG" dirty="0"/>
              <a:t>вземат решение. Нека да разгледаме по-детайлно тези пет части.</a:t>
            </a:r>
            <a:endParaRPr lang="en-GB" altLang="bg-BG" dirty="0"/>
          </a:p>
        </p:txBody>
      </p:sp>
    </p:spTree>
    <p:extLst>
      <p:ext uri="{BB962C8B-B14F-4D97-AF65-F5344CB8AC3E}">
        <p14:creationId xmlns:p14="http://schemas.microsoft.com/office/powerpoint/2010/main" val="358735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DD2E2-EB5A-4CB9-AE53-91D3D46B10F9}" type="slidenum">
              <a:rPr lang="en-GB" altLang="bg-BG"/>
              <a:pPr/>
              <a:t>3</a:t>
            </a:fld>
            <a:endParaRPr lang="en-GB" altLang="bg-BG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altLang="bg-BG" dirty="0"/>
              <a:t>Бъдещият </a:t>
            </a:r>
            <a:r>
              <a:rPr lang="bg-BG" altLang="bg-BG" dirty="0" smtClean="0"/>
              <a:t>собственик на Форевър бизнес иска </a:t>
            </a:r>
            <a:r>
              <a:rPr lang="bg-BG" altLang="bg-BG" dirty="0"/>
              <a:t>да знае, в каква област на индустрията ще работи. Той може да има определени предразсъдъци към някои типове дейности като застраховки или продажба на недвижими имоти, например. На този първи въпрос на </a:t>
            </a:r>
            <a:r>
              <a:rPr lang="bg-BG" altLang="bg-BG" dirty="0" smtClean="0"/>
              <a:t>кандидата можем </a:t>
            </a:r>
            <a:r>
              <a:rPr lang="bg-BG" altLang="bg-BG" dirty="0"/>
              <a:t>да отговорим много лесно. Директно му казваме, че работим в мрежовия маркетинг или в МЛМ индустрията. Когато стигнем дотук, въпросът може да се развие в две посоки: </a:t>
            </a:r>
            <a:r>
              <a:rPr lang="bg-BG" altLang="bg-BG" dirty="0" smtClean="0"/>
              <a:t>кандидатът знае </a:t>
            </a:r>
            <a:r>
              <a:rPr lang="bg-BG" altLang="bg-BG" dirty="0"/>
              <a:t>какво е мрежов маркетинг, </a:t>
            </a:r>
            <a:r>
              <a:rPr lang="bg-BG" altLang="bg-BG" dirty="0" smtClean="0"/>
              <a:t>какви са основните </a:t>
            </a:r>
            <a:r>
              <a:rPr lang="bg-BG" altLang="bg-BG" dirty="0"/>
              <a:t>му принципи и как функционира – може негови познати да работят в </a:t>
            </a:r>
            <a:r>
              <a:rPr lang="bg-BG" altLang="bg-BG" dirty="0" smtClean="0"/>
              <a:t>бранша или самият той да </a:t>
            </a:r>
            <a:r>
              <a:rPr lang="bg-BG" altLang="bg-BG" dirty="0"/>
              <a:t>е </a:t>
            </a:r>
            <a:r>
              <a:rPr lang="bg-BG" altLang="bg-BG" dirty="0" smtClean="0"/>
              <a:t>бил </a:t>
            </a:r>
            <a:r>
              <a:rPr lang="bg-BG" altLang="bg-BG" baseline="0" dirty="0" smtClean="0"/>
              <a:t>в него</a:t>
            </a:r>
            <a:r>
              <a:rPr lang="bg-BG" altLang="bg-BG" dirty="0" smtClean="0"/>
              <a:t>. </a:t>
            </a:r>
            <a:r>
              <a:rPr lang="bg-BG" altLang="bg-BG" dirty="0"/>
              <a:t>Вторият вариант е </a:t>
            </a:r>
            <a:r>
              <a:rPr lang="bg-BG" altLang="bg-BG" dirty="0" smtClean="0"/>
              <a:t>да </a:t>
            </a:r>
            <a:r>
              <a:rPr lang="bg-BG" altLang="bg-BG" dirty="0"/>
              <a:t>няма никаква представа за какво става дума. В първия случай няма </a:t>
            </a:r>
            <a:r>
              <a:rPr lang="bg-BG" altLang="bg-BG" dirty="0" smtClean="0"/>
              <a:t>нужда да </a:t>
            </a:r>
            <a:r>
              <a:rPr lang="bg-BG" altLang="bg-BG" dirty="0"/>
              <a:t>обясняваме </a:t>
            </a:r>
            <a:r>
              <a:rPr lang="bg-BG" altLang="bg-BG" dirty="0" smtClean="0"/>
              <a:t>повече и </a:t>
            </a:r>
            <a:r>
              <a:rPr lang="bg-BG" altLang="bg-BG" dirty="0"/>
              <a:t>преминаваме към втората част от презентацията. </a:t>
            </a:r>
            <a:r>
              <a:rPr lang="bg-BG" altLang="bg-BG" dirty="0" smtClean="0"/>
              <a:t>Във </a:t>
            </a:r>
            <a:r>
              <a:rPr lang="bg-BG" altLang="bg-BG" dirty="0"/>
              <a:t>втория случай трябва да обясним как работи МЛМ. Най-лесният начин </a:t>
            </a:r>
            <a:r>
              <a:rPr lang="bg-BG" altLang="bg-BG" dirty="0" smtClean="0"/>
              <a:t>е като го сравним с класическите </a:t>
            </a:r>
            <a:r>
              <a:rPr lang="bg-BG" altLang="bg-BG" dirty="0"/>
              <a:t>продажби. Тук е добре да се акцентира на МЛМ като </a:t>
            </a:r>
            <a:r>
              <a:rPr lang="bg-BG" altLang="bg-BG" dirty="0" smtClean="0"/>
              <a:t>на директен </a:t>
            </a:r>
            <a:r>
              <a:rPr lang="bg-BG" altLang="bg-BG" dirty="0"/>
              <a:t>начин на </a:t>
            </a:r>
            <a:r>
              <a:rPr lang="bg-BG" altLang="bg-BG" dirty="0" smtClean="0"/>
              <a:t>продажба, за да го почувства</a:t>
            </a:r>
            <a:r>
              <a:rPr lang="bg-BG" altLang="bg-BG" baseline="0" dirty="0" smtClean="0"/>
              <a:t>т кандидатите </a:t>
            </a:r>
            <a:r>
              <a:rPr lang="bg-BG" altLang="bg-BG" dirty="0" smtClean="0"/>
              <a:t>максимално </a:t>
            </a:r>
            <a:r>
              <a:rPr lang="bg-BG" altLang="bg-BG" dirty="0"/>
              <a:t>близък и </a:t>
            </a:r>
            <a:r>
              <a:rPr lang="bg-BG" altLang="bg-BG" dirty="0" smtClean="0"/>
              <a:t>разбираем. Така е най-лесно </a:t>
            </a:r>
            <a:r>
              <a:rPr lang="bg-BG" altLang="bg-BG" dirty="0"/>
              <a:t>да разберат и приемат този начин на разпространение на </a:t>
            </a:r>
            <a:r>
              <a:rPr lang="bg-BG" altLang="bg-BG" dirty="0" smtClean="0"/>
              <a:t>стоки </a:t>
            </a:r>
            <a:r>
              <a:rPr lang="bg-BG" altLang="bg-BG" dirty="0"/>
              <a:t>като нещо нормално и напълно легитимно. Ще </a:t>
            </a:r>
            <a:r>
              <a:rPr lang="bg-BG" altLang="bg-BG" dirty="0" smtClean="0"/>
              <a:t>им вдъхне спокойствие, </a:t>
            </a:r>
            <a:r>
              <a:rPr lang="bg-BG" altLang="bg-BG" dirty="0"/>
              <a:t>че </a:t>
            </a:r>
            <a:r>
              <a:rPr lang="bg-BG" altLang="bg-BG" dirty="0" smtClean="0"/>
              <a:t>в </a:t>
            </a:r>
            <a:r>
              <a:rPr lang="bg-BG" altLang="bg-BG" dirty="0"/>
              <a:t>мрежовия </a:t>
            </a:r>
            <a:r>
              <a:rPr lang="bg-BG" altLang="bg-BG" dirty="0" smtClean="0"/>
              <a:t>маркетинг няма нищо лошо. </a:t>
            </a:r>
            <a:r>
              <a:rPr lang="bg-BG" altLang="bg-BG" dirty="0"/>
              <a:t>А нашата цел е кандидатите ни да бъдат спокойни, нали?</a:t>
            </a:r>
          </a:p>
          <a:p>
            <a:pPr>
              <a:lnSpc>
                <a:spcPct val="90000"/>
              </a:lnSpc>
            </a:pPr>
            <a:r>
              <a:rPr lang="bg-BG" altLang="bg-BG" dirty="0"/>
              <a:t>Първата част от презентацията трябва да съдържа само това и </a:t>
            </a:r>
            <a:r>
              <a:rPr lang="bg-BG" altLang="bg-BG" dirty="0" smtClean="0"/>
              <a:t>не </a:t>
            </a:r>
            <a:r>
              <a:rPr lang="bg-BG" altLang="bg-BG" dirty="0"/>
              <a:t>бива да </a:t>
            </a:r>
            <a:r>
              <a:rPr lang="bg-BG" altLang="bg-BG" dirty="0" smtClean="0"/>
              <a:t>продължава </a:t>
            </a:r>
            <a:r>
              <a:rPr lang="bg-BG" altLang="bg-BG" dirty="0"/>
              <a:t>повече от 1-2 минути.</a:t>
            </a:r>
          </a:p>
        </p:txBody>
      </p:sp>
    </p:spTree>
    <p:extLst>
      <p:ext uri="{BB962C8B-B14F-4D97-AF65-F5344CB8AC3E}">
        <p14:creationId xmlns:p14="http://schemas.microsoft.com/office/powerpoint/2010/main" val="371731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C92AE-180B-426A-8BA8-EA43343CD01E}" type="slidenum">
              <a:rPr lang="en-GB" altLang="bg-BG"/>
              <a:pPr/>
              <a:t>4</a:t>
            </a:fld>
            <a:endParaRPr lang="en-GB" altLang="bg-BG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/>
              <a:t>Нормално е, когато предлагаме бизнес възможност някому, да му разкажем за фирмата, с която работим. Някои </a:t>
            </a:r>
            <a:r>
              <a:rPr lang="bg-BG" altLang="bg-BG" dirty="0" smtClean="0"/>
              <a:t>собственици на Форевър бизнес правят </a:t>
            </a:r>
            <a:r>
              <a:rPr lang="bg-BG" altLang="bg-BG" dirty="0"/>
              <a:t>грешката да навлизат в прекалени </a:t>
            </a:r>
            <a:r>
              <a:rPr lang="bg-BG" altLang="bg-BG" dirty="0" smtClean="0"/>
              <a:t>детайли – правят </a:t>
            </a:r>
            <a:r>
              <a:rPr lang="bg-BG" altLang="bg-BG" dirty="0"/>
              <a:t>финансов анализ на работата на фирмата, </a:t>
            </a:r>
            <a:r>
              <a:rPr lang="bg-BG" altLang="bg-BG" dirty="0" smtClean="0"/>
              <a:t>разказват </a:t>
            </a:r>
            <a:r>
              <a:rPr lang="bg-BG" altLang="bg-BG" dirty="0"/>
              <a:t>биографията на нейния основател или </a:t>
            </a:r>
            <a:r>
              <a:rPr lang="bg-BG" altLang="bg-BG" dirty="0" smtClean="0"/>
              <a:t>описват колко голяма е къщата </a:t>
            </a:r>
            <a:r>
              <a:rPr lang="bg-BG" altLang="bg-BG" dirty="0"/>
              <a:t>на директора </a:t>
            </a:r>
            <a:r>
              <a:rPr lang="bg-BG" altLang="bg-BG" dirty="0" smtClean="0"/>
              <a:t>й. Кандидатът не се вълнува от тези подробности. </a:t>
            </a:r>
            <a:r>
              <a:rPr lang="bg-BG" altLang="bg-BG" dirty="0"/>
              <a:t>Той просто иска да научи, че името на компанията е Форевър Ливинг Продъктс </a:t>
            </a:r>
            <a:r>
              <a:rPr lang="en-US" altLang="bg-BG" dirty="0"/>
              <a:t>(</a:t>
            </a:r>
            <a:r>
              <a:rPr lang="bg-BG" altLang="bg-BG" dirty="0"/>
              <a:t>вечно живи продукти</a:t>
            </a:r>
            <a:r>
              <a:rPr lang="en-US" altLang="bg-BG" dirty="0"/>
              <a:t>)</a:t>
            </a:r>
            <a:r>
              <a:rPr lang="bg-BG" altLang="bg-BG" dirty="0"/>
              <a:t>, че е на пазара </a:t>
            </a:r>
            <a:r>
              <a:rPr lang="bg-BG" altLang="bg-BG" dirty="0" smtClean="0"/>
              <a:t>над 35 </a:t>
            </a:r>
            <a:r>
              <a:rPr lang="bg-BG" altLang="bg-BG" dirty="0"/>
              <a:t>години, че непрекъснато се развива, </a:t>
            </a:r>
            <a:r>
              <a:rPr lang="bg-BG" altLang="bg-BG" dirty="0" smtClean="0"/>
              <a:t>като създава </a:t>
            </a:r>
            <a:r>
              <a:rPr lang="bg-BG" altLang="bg-BG" dirty="0"/>
              <a:t>нови продукти и </a:t>
            </a:r>
            <a:r>
              <a:rPr lang="bg-BG" altLang="bg-BG" dirty="0" smtClean="0"/>
              <a:t>ангажира все повече нови партньори (над 10 милиона </a:t>
            </a:r>
            <a:r>
              <a:rPr lang="bg-BG" altLang="bg-BG" dirty="0"/>
              <a:t>в </a:t>
            </a:r>
            <a:r>
              <a:rPr lang="bg-BG" altLang="bg-BG" dirty="0" smtClean="0"/>
              <a:t>повече от</a:t>
            </a:r>
            <a:r>
              <a:rPr lang="bg-BG" altLang="bg-BG" baseline="0" dirty="0" smtClean="0"/>
              <a:t> </a:t>
            </a:r>
            <a:r>
              <a:rPr lang="bg-BG" altLang="bg-BG" dirty="0" smtClean="0"/>
              <a:t>155 </a:t>
            </a:r>
            <a:r>
              <a:rPr lang="bg-BG" altLang="bg-BG" dirty="0"/>
              <a:t>страни по </a:t>
            </a:r>
            <a:r>
              <a:rPr lang="bg-BG" altLang="bg-BG" dirty="0" smtClean="0"/>
              <a:t>света). </a:t>
            </a:r>
            <a:r>
              <a:rPr lang="bg-BG" altLang="bg-BG" dirty="0"/>
              <a:t>Споделете </a:t>
            </a:r>
            <a:r>
              <a:rPr lang="bg-BG" altLang="bg-BG" dirty="0" smtClean="0"/>
              <a:t>плановете </a:t>
            </a:r>
            <a:r>
              <a:rPr lang="bg-BG" altLang="bg-BG" dirty="0"/>
              <a:t>за бъдещо развитие. </a:t>
            </a:r>
            <a:r>
              <a:rPr lang="bg-BG" altLang="bg-BG" dirty="0" smtClean="0"/>
              <a:t>Подробните статистики, </a:t>
            </a:r>
            <a:r>
              <a:rPr lang="bg-BG" altLang="bg-BG" dirty="0"/>
              <a:t>които вие смятате за </a:t>
            </a:r>
            <a:r>
              <a:rPr lang="bg-BG" altLang="bg-BG" dirty="0" smtClean="0"/>
              <a:t>интересни, но </a:t>
            </a:r>
            <a:r>
              <a:rPr lang="bg-BG" altLang="bg-BG" dirty="0"/>
              <a:t>в момента може би не са </a:t>
            </a:r>
            <a:r>
              <a:rPr lang="bg-BG" altLang="bg-BG" dirty="0" smtClean="0"/>
              <a:t>за кандидата, </a:t>
            </a:r>
            <a:r>
              <a:rPr lang="bg-BG" altLang="bg-BG" dirty="0"/>
              <a:t>можете да оставите за </a:t>
            </a:r>
            <a:r>
              <a:rPr lang="bg-BG" altLang="bg-BG" dirty="0" smtClean="0"/>
              <a:t>обученията на </a:t>
            </a:r>
            <a:r>
              <a:rPr lang="bg-BG" altLang="bg-BG" dirty="0"/>
              <a:t>вече регистриралите се нови </a:t>
            </a:r>
            <a:r>
              <a:rPr lang="bg-BG" altLang="bg-BG" dirty="0" smtClean="0"/>
              <a:t>собственици на Форевър бизнес. </a:t>
            </a:r>
            <a:r>
              <a:rPr lang="bg-BG" altLang="bg-BG" dirty="0"/>
              <a:t>В този момент </a:t>
            </a:r>
            <a:r>
              <a:rPr lang="bg-BG" altLang="bg-BG" dirty="0" smtClean="0"/>
              <a:t>събеседникът ви иска </a:t>
            </a:r>
            <a:r>
              <a:rPr lang="bg-BG" altLang="bg-BG" dirty="0"/>
              <a:t>да </a:t>
            </a:r>
            <a:r>
              <a:rPr lang="bg-BG" altLang="bg-BG" dirty="0" smtClean="0"/>
              <a:t>знае </a:t>
            </a:r>
            <a:r>
              <a:rPr lang="bg-BG" altLang="bg-BG" dirty="0"/>
              <a:t>само няколко основни </a:t>
            </a:r>
            <a:r>
              <a:rPr lang="bg-BG" altLang="bg-BG" dirty="0" smtClean="0"/>
              <a:t>факта, </a:t>
            </a:r>
            <a:r>
              <a:rPr lang="bg-BG" altLang="bg-BG" dirty="0"/>
              <a:t>а не цялата история на фирмата. </a:t>
            </a:r>
            <a:r>
              <a:rPr lang="bg-BG" altLang="bg-BG" dirty="0" smtClean="0"/>
              <a:t>Изложението за </a:t>
            </a:r>
            <a:r>
              <a:rPr lang="bg-BG" altLang="bg-BG" dirty="0"/>
              <a:t>фирмата трябва да трае около 1 минута.</a:t>
            </a:r>
          </a:p>
          <a:p>
            <a:r>
              <a:rPr lang="bg-BG" altLang="bg-BG" dirty="0"/>
              <a:t>ЗАПОМНЕТЕ: ВИЕ ТЪРСИТЕ ХОРА, КОИТО ОТ СВОЯ СТРАНА ТЪРСЯТ ВЪЗМОЖНОСТ. НЕ Е ВАША ЗАДАЧА ДА УБЕЖДАВАТЕ ХОРА, КОИТО НЯМАТ ЖЕЛАНИЕ ДА </a:t>
            </a:r>
            <a:r>
              <a:rPr lang="bg-BG" altLang="bg-BG" dirty="0" smtClean="0"/>
              <a:t>РАБОТЯТ! КАКВОТО И ДА КАЖЕТЕ НА ОНЕЗИ</a:t>
            </a:r>
            <a:r>
              <a:rPr lang="bg-BG" altLang="bg-BG" dirty="0"/>
              <a:t>, КОИТО НЕ </a:t>
            </a:r>
            <a:r>
              <a:rPr lang="bg-BG" altLang="bg-BG" dirty="0" smtClean="0"/>
              <a:t>ИСКАТ, </a:t>
            </a:r>
            <a:r>
              <a:rPr lang="bg-BG" altLang="bg-BG" dirty="0"/>
              <a:t>РЕЗУЛТАТЪТ ЩЕ Е ЕДИН И </a:t>
            </a:r>
            <a:r>
              <a:rPr lang="bg-BG" altLang="bg-BG" dirty="0" smtClean="0"/>
              <a:t>СЪЩ!</a:t>
            </a:r>
            <a:endParaRPr lang="en-GB" altLang="bg-BG" dirty="0"/>
          </a:p>
        </p:txBody>
      </p:sp>
    </p:spTree>
    <p:extLst>
      <p:ext uri="{BB962C8B-B14F-4D97-AF65-F5344CB8AC3E}">
        <p14:creationId xmlns:p14="http://schemas.microsoft.com/office/powerpoint/2010/main" val="390229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6831C-B899-468A-8E4F-45DFF5B7F994}" type="slidenum">
              <a:rPr lang="en-GB" altLang="bg-BG"/>
              <a:pPr/>
              <a:t>5</a:t>
            </a:fld>
            <a:endParaRPr lang="en-GB" altLang="bg-BG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sz="1000" dirty="0"/>
              <a:t>Много често </a:t>
            </a:r>
            <a:r>
              <a:rPr lang="bg-BG" altLang="bg-BG" sz="1000" dirty="0" smtClean="0"/>
              <a:t>допускана</a:t>
            </a:r>
            <a:r>
              <a:rPr lang="bg-BG" altLang="bg-BG" sz="1000" baseline="0" dirty="0" smtClean="0"/>
              <a:t> </a:t>
            </a:r>
            <a:r>
              <a:rPr lang="bg-BG" altLang="bg-BG" sz="1000" dirty="0" smtClean="0"/>
              <a:t>грешка е да разказваме </a:t>
            </a:r>
            <a:r>
              <a:rPr lang="bg-BG" altLang="bg-BG" sz="1000" dirty="0"/>
              <a:t>на </a:t>
            </a:r>
            <a:r>
              <a:rPr lang="bg-BG" altLang="bg-BG" sz="1000" dirty="0" smtClean="0"/>
              <a:t>кандидатите всичко, което ни</a:t>
            </a:r>
            <a:r>
              <a:rPr lang="bg-BG" altLang="bg-BG" sz="1000" baseline="0" dirty="0" smtClean="0"/>
              <a:t> </a:t>
            </a:r>
            <a:r>
              <a:rPr lang="bg-BG" altLang="bg-BG" sz="1000" dirty="0" smtClean="0"/>
              <a:t>е </a:t>
            </a:r>
            <a:r>
              <a:rPr lang="bg-BG" altLang="bg-BG" sz="1000" dirty="0"/>
              <a:t>интересно на </a:t>
            </a:r>
            <a:r>
              <a:rPr lang="bg-BG" altLang="bg-BG" sz="1000" dirty="0" smtClean="0"/>
              <a:t>нас самите</a:t>
            </a:r>
            <a:r>
              <a:rPr lang="bg-BG" altLang="bg-BG" sz="1000" dirty="0"/>
              <a:t>, а не </a:t>
            </a:r>
            <a:r>
              <a:rPr lang="bg-BG" altLang="bg-BG" sz="1000" dirty="0" smtClean="0"/>
              <a:t>онова</a:t>
            </a:r>
            <a:r>
              <a:rPr lang="bg-BG" altLang="bg-BG" sz="1000" dirty="0"/>
              <a:t>, което </a:t>
            </a:r>
            <a:r>
              <a:rPr lang="bg-BG" altLang="bg-BG" sz="1000" dirty="0" smtClean="0"/>
              <a:t>всъщност ги интересува. </a:t>
            </a:r>
            <a:r>
              <a:rPr lang="en-US" altLang="bg-BG" sz="1000" dirty="0" smtClean="0"/>
              <a:t>(</a:t>
            </a:r>
            <a:r>
              <a:rPr lang="bg-BG" altLang="bg-BG" sz="1000" dirty="0" smtClean="0"/>
              <a:t>Нека не забравяме, че за </a:t>
            </a:r>
            <a:r>
              <a:rPr lang="bg-BG" altLang="bg-BG" sz="1000" dirty="0"/>
              <a:t>риба се ходи с </a:t>
            </a:r>
            <a:r>
              <a:rPr lang="bg-BG" altLang="bg-BG" sz="1000" dirty="0" smtClean="0"/>
              <a:t>храната, вкусна </a:t>
            </a:r>
            <a:r>
              <a:rPr lang="bg-BG" altLang="bg-BG" sz="1000" dirty="0"/>
              <a:t>на рибата, а не </a:t>
            </a:r>
            <a:r>
              <a:rPr lang="bg-BG" altLang="bg-BG" sz="1000" dirty="0" smtClean="0"/>
              <a:t>с тази, вкусна </a:t>
            </a:r>
            <a:r>
              <a:rPr lang="bg-BG" altLang="bg-BG" sz="1000" dirty="0"/>
              <a:t>на </a:t>
            </a:r>
            <a:r>
              <a:rPr lang="bg-BG" altLang="bg-BG" sz="1000" dirty="0" smtClean="0"/>
              <a:t>нас </a:t>
            </a:r>
            <a:r>
              <a:rPr lang="bg-BG" altLang="bg-BG" sz="1000" dirty="0" smtClean="0">
                <a:sym typeface="Wingdings" panose="05000000000000000000" pitchFamily="2" charset="2"/>
              </a:rPr>
              <a:t></a:t>
            </a:r>
            <a:r>
              <a:rPr lang="en-US" altLang="bg-BG" sz="1000" dirty="0" smtClean="0"/>
              <a:t>)</a:t>
            </a:r>
            <a:r>
              <a:rPr lang="bg-BG" altLang="bg-BG" sz="1000" dirty="0"/>
              <a:t>. Повечето </a:t>
            </a:r>
            <a:r>
              <a:rPr lang="bg-BG" altLang="bg-BG" sz="1000" dirty="0" smtClean="0"/>
              <a:t>собственици на Форевър бизнес искат </a:t>
            </a:r>
            <a:r>
              <a:rPr lang="bg-BG" altLang="bg-BG" sz="1000" dirty="0"/>
              <a:t>и мислят, че е нужно </a:t>
            </a:r>
            <a:r>
              <a:rPr lang="bg-BG" altLang="bg-BG" sz="1000" dirty="0" smtClean="0"/>
              <a:t>непременно </a:t>
            </a:r>
            <a:r>
              <a:rPr lang="bg-BG" altLang="bg-BG" sz="1000" dirty="0"/>
              <a:t>да разкажат на </a:t>
            </a:r>
            <a:r>
              <a:rPr lang="bg-BG" altLang="bg-BG" sz="1000" dirty="0" smtClean="0"/>
              <a:t>кандидата целия </a:t>
            </a:r>
            <a:r>
              <a:rPr lang="bg-BG" altLang="bg-BG" sz="1000" dirty="0"/>
              <a:t>си опит с </a:t>
            </a:r>
            <a:r>
              <a:rPr lang="bg-BG" altLang="bg-BG" sz="1000" dirty="0" smtClean="0"/>
              <a:t>продуктите, всички </a:t>
            </a:r>
            <a:r>
              <a:rPr lang="bg-BG" altLang="bg-BG" sz="1000" dirty="0"/>
              <a:t>резултати от лабораторни изследвания и </a:t>
            </a:r>
            <a:r>
              <a:rPr lang="bg-BG" altLang="bg-BG" sz="1000" dirty="0" smtClean="0"/>
              <a:t>характеристиките, съдържанието и приложението на </a:t>
            </a:r>
            <a:r>
              <a:rPr lang="bg-BG" altLang="bg-BG" sz="1000" dirty="0"/>
              <a:t>всеки отделен </a:t>
            </a:r>
            <a:r>
              <a:rPr lang="bg-BG" altLang="bg-BG" sz="1000" dirty="0" smtClean="0"/>
              <a:t>продукт, за да докажат техните качества. </a:t>
            </a:r>
            <a:r>
              <a:rPr lang="bg-BG" altLang="bg-BG" sz="1000" dirty="0"/>
              <a:t>Но ако се впуснем да описваме всеки продукт </a:t>
            </a:r>
            <a:r>
              <a:rPr lang="bg-BG" altLang="bg-BG" sz="1000" dirty="0" smtClean="0"/>
              <a:t>подробно, няма </a:t>
            </a:r>
            <a:r>
              <a:rPr lang="bg-BG" altLang="bg-BG" sz="1000" dirty="0"/>
              <a:t>да ни стигнат и 5-6 часа, а казахме, че нашата първа презентация не </a:t>
            </a:r>
            <a:r>
              <a:rPr lang="bg-BG" altLang="bg-BG" sz="1000" dirty="0" smtClean="0"/>
              <a:t>бива да </a:t>
            </a:r>
            <a:r>
              <a:rPr lang="bg-BG" altLang="bg-BG" sz="1000" dirty="0"/>
              <a:t>отнема повече от половин час. Значи </a:t>
            </a:r>
            <a:r>
              <a:rPr lang="bg-BG" altLang="bg-BG" sz="1000" dirty="0" smtClean="0"/>
              <a:t>онова</a:t>
            </a:r>
            <a:r>
              <a:rPr lang="bg-BG" altLang="bg-BG" sz="1000" dirty="0"/>
              <a:t>, което трябва да кажем за продуктите е, че </a:t>
            </a:r>
            <a:r>
              <a:rPr lang="bg-BG" altLang="bg-BG" sz="1000" dirty="0" smtClean="0"/>
              <a:t>притежават международно признати сертификати - от </a:t>
            </a:r>
            <a:r>
              <a:rPr lang="bg-BG" altLang="bg-BG" sz="1000" dirty="0"/>
              <a:t>Международния научен съвет за </a:t>
            </a:r>
            <a:r>
              <a:rPr lang="bg-BG" altLang="bg-BG" sz="1000" dirty="0" smtClean="0"/>
              <a:t>алое</a:t>
            </a:r>
            <a:r>
              <a:rPr lang="bg-BG" altLang="bg-BG" sz="1000" dirty="0"/>
              <a:t>, </a:t>
            </a:r>
            <a:r>
              <a:rPr lang="bg-BG" altLang="bg-BG" sz="1000" dirty="0" err="1" smtClean="0"/>
              <a:t>Кашер</a:t>
            </a:r>
            <a:r>
              <a:rPr lang="bg-BG" altLang="bg-BG" sz="1000" dirty="0" smtClean="0"/>
              <a:t>,</a:t>
            </a:r>
            <a:r>
              <a:rPr lang="bg-BG" altLang="bg-BG" sz="1000" baseline="0" dirty="0" smtClean="0"/>
              <a:t> Халал, </a:t>
            </a:r>
            <a:r>
              <a:rPr lang="bg-BG" altLang="bg-BG" sz="1000" dirty="0" smtClean="0"/>
              <a:t>Ислямски одобрителен печат и сертификат,</a:t>
            </a:r>
            <a:r>
              <a:rPr lang="bg-BG" altLang="bg-BG" sz="1000" baseline="0" dirty="0" smtClean="0"/>
              <a:t> че не са тествани върху животни</a:t>
            </a:r>
            <a:r>
              <a:rPr lang="bg-BG" altLang="bg-BG" sz="1000" dirty="0" smtClean="0"/>
              <a:t>. </a:t>
            </a:r>
            <a:r>
              <a:rPr lang="bg-BG" altLang="bg-BG" sz="1000" dirty="0"/>
              <a:t>Да </a:t>
            </a:r>
            <a:r>
              <a:rPr lang="bg-BG" altLang="bg-BG" sz="1000" dirty="0" smtClean="0"/>
              <a:t>споменем кои </a:t>
            </a:r>
            <a:r>
              <a:rPr lang="bg-BG" altLang="bg-BG" sz="1000" dirty="0"/>
              <a:t>са основните групи </a:t>
            </a:r>
            <a:r>
              <a:rPr lang="bg-BG" altLang="bg-BG" sz="1000" dirty="0" smtClean="0"/>
              <a:t>продукти и </a:t>
            </a:r>
            <a:r>
              <a:rPr lang="bg-BG" altLang="bg-BG" sz="1000" dirty="0"/>
              <a:t>да се спрем на </a:t>
            </a:r>
            <a:r>
              <a:rPr lang="bg-BG" altLang="bg-BG" sz="1000" dirty="0" smtClean="0"/>
              <a:t>няколко </a:t>
            </a:r>
            <a:r>
              <a:rPr lang="bg-BG" altLang="bg-BG" sz="1000" dirty="0" err="1" smtClean="0"/>
              <a:t>НАЙ-важни</a:t>
            </a:r>
            <a:r>
              <a:rPr lang="bg-BG" altLang="bg-BG" sz="1000" dirty="0" smtClean="0"/>
              <a:t> </a:t>
            </a:r>
            <a:r>
              <a:rPr lang="bg-BG" altLang="bg-BG" sz="1000" dirty="0"/>
              <a:t>– </a:t>
            </a:r>
            <a:r>
              <a:rPr lang="bg-BG" altLang="bg-BG" sz="1000" dirty="0" smtClean="0"/>
              <a:t>гел от алое вера, Форевър </a:t>
            </a:r>
            <a:r>
              <a:rPr lang="bg-BG" altLang="bg-BG" sz="1000" dirty="0" err="1" smtClean="0"/>
              <a:t>дейли</a:t>
            </a:r>
            <a:r>
              <a:rPr lang="bg-BG" altLang="bg-BG" sz="1000" dirty="0" smtClean="0"/>
              <a:t>, Алое </a:t>
            </a:r>
            <a:r>
              <a:rPr lang="bg-BG" altLang="bg-BG" sz="1000" dirty="0" err="1" smtClean="0"/>
              <a:t>фърст</a:t>
            </a:r>
            <a:r>
              <a:rPr lang="bg-BG" altLang="bg-BG" sz="1000" dirty="0"/>
              <a:t>, </a:t>
            </a:r>
            <a:r>
              <a:rPr lang="bg-BG" altLang="bg-BG" sz="1000" dirty="0" smtClean="0"/>
              <a:t>паста </a:t>
            </a:r>
            <a:r>
              <a:rPr lang="bg-BG" altLang="bg-BG" sz="1000" dirty="0"/>
              <a:t>за зъби и др</a:t>
            </a:r>
            <a:r>
              <a:rPr lang="bg-BG" altLang="bg-BG" sz="1000" dirty="0" smtClean="0"/>
              <a:t>. </a:t>
            </a:r>
            <a:r>
              <a:rPr lang="bg-BG" altLang="bg-BG" sz="1000" dirty="0"/>
              <a:t>Онова, което иска да научи </a:t>
            </a:r>
            <a:r>
              <a:rPr lang="bg-BG" altLang="bg-BG" sz="1000" dirty="0" smtClean="0"/>
              <a:t>нашият кандидат, е </a:t>
            </a:r>
            <a:r>
              <a:rPr lang="bg-BG" altLang="bg-BG" sz="1000" dirty="0"/>
              <a:t>дали има пазар за тези продукти и дали </a:t>
            </a:r>
            <a:r>
              <a:rPr lang="bg-BG" altLang="bg-BG" sz="1000" dirty="0" smtClean="0"/>
              <a:t>ще </a:t>
            </a:r>
            <a:r>
              <a:rPr lang="bg-BG" altLang="bg-BG" sz="1000" dirty="0"/>
              <a:t>се продават. </a:t>
            </a:r>
            <a:r>
              <a:rPr lang="bg-BG" altLang="bg-BG" sz="1000" dirty="0" smtClean="0"/>
              <a:t>Или с други думи</a:t>
            </a:r>
            <a:r>
              <a:rPr lang="bg-BG" altLang="bg-BG" sz="1000" baseline="0" dirty="0" smtClean="0"/>
              <a:t> казано, </a:t>
            </a:r>
            <a:r>
              <a:rPr lang="bg-BG" altLang="bg-BG" sz="1000" dirty="0" smtClean="0"/>
              <a:t>когато </a:t>
            </a:r>
            <a:r>
              <a:rPr lang="bg-BG" altLang="bg-BG" sz="1000" dirty="0"/>
              <a:t>говорим за продуктите, не </a:t>
            </a:r>
            <a:r>
              <a:rPr lang="bg-BG" altLang="bg-BG" sz="1000" dirty="0" smtClean="0"/>
              <a:t>бива да </a:t>
            </a:r>
            <a:r>
              <a:rPr lang="bg-BG" altLang="bg-BG" sz="1000" dirty="0"/>
              <a:t>се захласваме само по </a:t>
            </a:r>
            <a:r>
              <a:rPr lang="bg-BG" altLang="bg-BG" sz="1000" dirty="0" smtClean="0"/>
              <a:t>прекрасните им </a:t>
            </a:r>
            <a:r>
              <a:rPr lang="bg-BG" altLang="bg-BG" sz="1000" dirty="0"/>
              <a:t>съставки </a:t>
            </a:r>
            <a:r>
              <a:rPr lang="bg-BG" altLang="bg-BG" sz="1000" dirty="0" smtClean="0"/>
              <a:t>и резултати в последните </a:t>
            </a:r>
            <a:r>
              <a:rPr lang="bg-BG" altLang="bg-BG" sz="1000" dirty="0"/>
              <a:t>изследвания, а </a:t>
            </a:r>
            <a:r>
              <a:rPr lang="bg-BG" altLang="bg-BG" sz="1000" dirty="0" smtClean="0"/>
              <a:t>да обърнем </a:t>
            </a:r>
            <a:r>
              <a:rPr lang="bg-BG" altLang="bg-BG" sz="1000" dirty="0"/>
              <a:t>внимание защо хората ги употребяват и доколко са доволни от тях. </a:t>
            </a:r>
            <a:r>
              <a:rPr lang="bg-BG" altLang="bg-BG" sz="1000" dirty="0" smtClean="0"/>
              <a:t>Безспорно всички </a:t>
            </a:r>
            <a:r>
              <a:rPr lang="bg-BG" altLang="bg-BG" sz="1000" dirty="0"/>
              <a:t>детайли са важни, но по-важно е да дадем отговор на въпросите, които си задава </a:t>
            </a:r>
            <a:r>
              <a:rPr lang="bg-BG" altLang="bg-BG" sz="1000" dirty="0" smtClean="0"/>
              <a:t>нашият кандидат и ще му</a:t>
            </a:r>
            <a:r>
              <a:rPr lang="bg-BG" altLang="bg-BG" sz="1000" baseline="0" dirty="0" smtClean="0"/>
              <a:t> помогнат </a:t>
            </a:r>
            <a:r>
              <a:rPr lang="bg-BG" altLang="bg-BG" sz="1000" dirty="0" smtClean="0"/>
              <a:t>да </a:t>
            </a:r>
            <a:r>
              <a:rPr lang="bg-BG" altLang="bg-BG" sz="1000" dirty="0"/>
              <a:t>вземе </a:t>
            </a:r>
            <a:r>
              <a:rPr lang="bg-BG" altLang="bg-BG" sz="1000" dirty="0" smtClean="0"/>
              <a:t>решение </a:t>
            </a:r>
            <a:r>
              <a:rPr lang="bg-BG" altLang="bg-BG" sz="1000" dirty="0"/>
              <a:t>дали </a:t>
            </a:r>
            <a:r>
              <a:rPr lang="bg-BG" altLang="bg-BG" sz="1000" dirty="0" smtClean="0"/>
              <a:t>предлаганата възможност е </a:t>
            </a:r>
            <a:r>
              <a:rPr lang="bg-BG" altLang="bg-BG" sz="1000" dirty="0"/>
              <a:t>за него или не. Трябва да направим общ преглед на групите продукти, без да навлизаме в </a:t>
            </a:r>
            <a:r>
              <a:rPr lang="bg-BG" altLang="bg-BG" sz="1000" dirty="0" smtClean="0"/>
              <a:t>подробни обяснения. </a:t>
            </a:r>
            <a:r>
              <a:rPr lang="bg-BG" altLang="bg-BG" sz="1000" dirty="0"/>
              <a:t>Многото информация, както и прекалено хвалебствените и преекспонирани изрази могат да </a:t>
            </a:r>
            <a:r>
              <a:rPr lang="bg-BG" altLang="bg-BG" sz="1000" dirty="0" smtClean="0"/>
              <a:t>подразнят хората </a:t>
            </a:r>
            <a:r>
              <a:rPr lang="bg-BG" altLang="bg-BG" sz="1000" dirty="0"/>
              <a:t>и да им попречат да вземат правилното решение. Представянето на продуктите трябва да </a:t>
            </a:r>
            <a:r>
              <a:rPr lang="bg-BG" altLang="bg-BG" sz="1000" dirty="0" smtClean="0"/>
              <a:t>се вмести в 5 </a:t>
            </a:r>
            <a:r>
              <a:rPr lang="bg-BG" altLang="bg-BG" sz="1000" dirty="0"/>
              <a:t>до 8 минути. </a:t>
            </a:r>
            <a:endParaRPr lang="en-GB" altLang="bg-BG" sz="1000" dirty="0"/>
          </a:p>
        </p:txBody>
      </p:sp>
    </p:spTree>
    <p:extLst>
      <p:ext uri="{BB962C8B-B14F-4D97-AF65-F5344CB8AC3E}">
        <p14:creationId xmlns:p14="http://schemas.microsoft.com/office/powerpoint/2010/main" val="17388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8B32F-DD97-4006-A1B4-7368254F6D0C}" type="slidenum">
              <a:rPr lang="en-GB" altLang="bg-BG"/>
              <a:pPr/>
              <a:t>6</a:t>
            </a:fld>
            <a:endParaRPr lang="en-GB" altLang="bg-BG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bg-BG" dirty="0" smtClean="0"/>
              <a:t>Твърде често </a:t>
            </a:r>
            <a:r>
              <a:rPr lang="bg-BG" altLang="bg-BG" dirty="0"/>
              <a:t>се случва гост на </a:t>
            </a:r>
            <a:r>
              <a:rPr lang="bg-BG" altLang="bg-BG" dirty="0" smtClean="0"/>
              <a:t>наше </a:t>
            </a:r>
            <a:r>
              <a:rPr lang="bg-BG" altLang="bg-BG" dirty="0"/>
              <a:t>представяне, </a:t>
            </a:r>
            <a:r>
              <a:rPr lang="bg-BG" altLang="bg-BG" dirty="0" smtClean="0"/>
              <a:t>внимателно изслушал всичко, </a:t>
            </a:r>
            <a:r>
              <a:rPr lang="bg-BG" altLang="bg-BG" dirty="0"/>
              <a:t>да ни даде </a:t>
            </a:r>
            <a:r>
              <a:rPr lang="bg-BG" altLang="bg-BG" dirty="0" smtClean="0"/>
              <a:t>отговор в смисъла</a:t>
            </a:r>
            <a:r>
              <a:rPr lang="bg-BG" altLang="bg-BG" baseline="0" dirty="0" smtClean="0"/>
              <a:t> на</a:t>
            </a:r>
            <a:r>
              <a:rPr lang="bg-BG" altLang="bg-BG" dirty="0" smtClean="0"/>
              <a:t>: „Продуктите са наистина прекрасни</a:t>
            </a:r>
            <a:r>
              <a:rPr lang="bg-BG" altLang="bg-BG" dirty="0"/>
              <a:t>, </a:t>
            </a:r>
            <a:r>
              <a:rPr lang="bg-BG" altLang="bg-BG" dirty="0" smtClean="0"/>
              <a:t>маркетинговият </a:t>
            </a:r>
            <a:r>
              <a:rPr lang="bg-BG" altLang="bg-BG" dirty="0"/>
              <a:t>план </a:t>
            </a:r>
            <a:r>
              <a:rPr lang="bg-BG" altLang="bg-BG" dirty="0" smtClean="0"/>
              <a:t>действително изглежда като </a:t>
            </a:r>
            <a:r>
              <a:rPr lang="bg-BG" altLang="bg-BG" dirty="0"/>
              <a:t>път към финансова свобода. Могат да се печелят много пари, но аз няма да се включа</a:t>
            </a:r>
            <a:r>
              <a:rPr lang="bg-BG" altLang="bg-BG" dirty="0" smtClean="0"/>
              <a:t>!“</a:t>
            </a:r>
            <a:endParaRPr lang="bg-BG" altLang="bg-BG" dirty="0"/>
          </a:p>
          <a:p>
            <a:r>
              <a:rPr lang="bg-BG" altLang="bg-BG" dirty="0"/>
              <a:t>Защо </a:t>
            </a:r>
            <a:r>
              <a:rPr lang="bg-BG" altLang="bg-BG" dirty="0" smtClean="0"/>
              <a:t>ли? </a:t>
            </a:r>
            <a:r>
              <a:rPr lang="bg-BG" altLang="bg-BG" dirty="0"/>
              <a:t>Защото </a:t>
            </a:r>
            <a:r>
              <a:rPr lang="bg-BG" altLang="bg-BG" dirty="0" smtClean="0"/>
              <a:t>вероятно сме </a:t>
            </a:r>
            <a:r>
              <a:rPr lang="bg-BG" altLang="bg-BG" dirty="0"/>
              <a:t>пропуснали да отговорим на </a:t>
            </a:r>
            <a:r>
              <a:rPr lang="bg-BG" altLang="bg-BG" dirty="0" smtClean="0"/>
              <a:t>най-важното вътрешното </a:t>
            </a:r>
            <a:r>
              <a:rPr lang="bg-BG" altLang="bg-BG" dirty="0"/>
              <a:t>питане на </a:t>
            </a:r>
            <a:r>
              <a:rPr lang="bg-BG" altLang="bg-BG" dirty="0" smtClean="0"/>
              <a:t>кандидата, </a:t>
            </a:r>
            <a:r>
              <a:rPr lang="bg-BG" altLang="bg-BG" dirty="0"/>
              <a:t>а именно: </a:t>
            </a:r>
            <a:r>
              <a:rPr lang="bg-BG" altLang="bg-BG" dirty="0" smtClean="0"/>
              <a:t>„Мога </a:t>
            </a:r>
            <a:r>
              <a:rPr lang="bg-BG" altLang="bg-BG" dirty="0"/>
              <a:t>ли аз да </a:t>
            </a:r>
            <a:r>
              <a:rPr lang="bg-BG" altLang="bg-BG" dirty="0" smtClean="0"/>
              <a:t>правя това?” </a:t>
            </a:r>
            <a:r>
              <a:rPr lang="bg-BG" altLang="bg-BG" dirty="0"/>
              <a:t>Нашият нов кандидат сигурно би искал да се включи и да използва възможностите, които му се предлагат, но или никога не е чувал за </a:t>
            </a:r>
            <a:r>
              <a:rPr lang="bg-BG" altLang="bg-BG" dirty="0" smtClean="0"/>
              <a:t>МЛМ, </a:t>
            </a:r>
            <a:r>
              <a:rPr lang="bg-BG" altLang="bg-BG" dirty="0"/>
              <a:t>или </a:t>
            </a:r>
            <a:r>
              <a:rPr lang="bg-BG" altLang="bg-BG" dirty="0" smtClean="0"/>
              <a:t>пък е „пробвал</a:t>
            </a:r>
            <a:r>
              <a:rPr lang="bg-BG" altLang="bg-BG" dirty="0"/>
              <a:t>” някъде </a:t>
            </a:r>
            <a:r>
              <a:rPr lang="bg-BG" altLang="bg-BG" dirty="0" smtClean="0"/>
              <a:t>другаде без успех. Ето защо трябва </a:t>
            </a:r>
            <a:r>
              <a:rPr lang="bg-BG" altLang="bg-BG" dirty="0"/>
              <a:t>да му отговорим убедително на въпроса: </a:t>
            </a:r>
            <a:r>
              <a:rPr lang="bg-BG" altLang="bg-BG" dirty="0" smtClean="0"/>
              <a:t>„Мога </a:t>
            </a:r>
            <a:r>
              <a:rPr lang="bg-BG" altLang="bg-BG" dirty="0"/>
              <a:t>ли аз да </a:t>
            </a:r>
            <a:r>
              <a:rPr lang="bg-BG" altLang="bg-BG" dirty="0" smtClean="0"/>
              <a:t>правя това?”, </a:t>
            </a:r>
            <a:r>
              <a:rPr lang="bg-BG" altLang="bg-BG" dirty="0"/>
              <a:t>ако искаме да </a:t>
            </a:r>
            <a:r>
              <a:rPr lang="bg-BG" altLang="bg-BG" dirty="0" smtClean="0"/>
              <a:t>стане част от нашата </a:t>
            </a:r>
            <a:r>
              <a:rPr lang="bg-BG" altLang="bg-BG" dirty="0"/>
              <a:t>мрежа. А </a:t>
            </a:r>
            <a:r>
              <a:rPr lang="bg-BG" altLang="bg-BG" dirty="0" smtClean="0"/>
              <a:t>отговорът е да му </a:t>
            </a:r>
            <a:r>
              <a:rPr lang="bg-BG" altLang="bg-BG" dirty="0"/>
              <a:t>представим системата за обучение и подкрепа. </a:t>
            </a:r>
            <a:r>
              <a:rPr lang="bg-BG" altLang="bg-BG" dirty="0" smtClean="0"/>
              <a:t>„Предлагаме различни форми на обучение – онлайн представяния,</a:t>
            </a:r>
            <a:r>
              <a:rPr lang="bg-BG" altLang="bg-BG" baseline="0" dirty="0" smtClean="0"/>
              <a:t> печатни материали, филми, </a:t>
            </a:r>
            <a:r>
              <a:rPr lang="bg-BG" altLang="bg-BG" dirty="0" smtClean="0"/>
              <a:t>книги</a:t>
            </a:r>
            <a:r>
              <a:rPr lang="bg-BG" altLang="bg-BG" dirty="0"/>
              <a:t>, брошури, </a:t>
            </a:r>
            <a:r>
              <a:rPr lang="bg-BG" altLang="bg-BG" dirty="0" smtClean="0"/>
              <a:t>наръчници </a:t>
            </a:r>
            <a:r>
              <a:rPr lang="bg-BG" altLang="bg-BG" dirty="0"/>
              <a:t>и </a:t>
            </a:r>
            <a:r>
              <a:rPr lang="bg-BG" altLang="bg-BG" dirty="0" smtClean="0"/>
              <a:t>др., подготвени от компанията за </a:t>
            </a:r>
            <a:r>
              <a:rPr lang="bg-BG" altLang="bg-BG" dirty="0"/>
              <a:t>нас. Освен това </a:t>
            </a:r>
            <a:r>
              <a:rPr lang="bg-BG" altLang="bg-BG" dirty="0" smtClean="0"/>
              <a:t>редовно се </a:t>
            </a:r>
            <a:r>
              <a:rPr lang="bg-BG" altLang="bg-BG" dirty="0"/>
              <a:t>организират семинари и </a:t>
            </a:r>
            <a:r>
              <a:rPr lang="bg-BG" altLang="bg-BG" dirty="0" smtClean="0"/>
              <a:t>обучения, </a:t>
            </a:r>
            <a:r>
              <a:rPr lang="bg-BG" altLang="bg-BG" dirty="0"/>
              <a:t>на които </a:t>
            </a:r>
            <a:r>
              <a:rPr lang="bg-BG" altLang="bg-BG" dirty="0" smtClean="0"/>
              <a:t>ви препоръчвам </a:t>
            </a:r>
            <a:r>
              <a:rPr lang="bg-BG" altLang="bg-BG" dirty="0"/>
              <a:t>да </a:t>
            </a:r>
            <a:r>
              <a:rPr lang="bg-BG" altLang="bg-BG" dirty="0" smtClean="0"/>
              <a:t>присъствате, </a:t>
            </a:r>
            <a:r>
              <a:rPr lang="bg-BG" altLang="bg-BG" dirty="0"/>
              <a:t>за да </a:t>
            </a:r>
            <a:r>
              <a:rPr lang="bg-BG" altLang="bg-BG" dirty="0" smtClean="0"/>
              <a:t>бъде </a:t>
            </a:r>
            <a:r>
              <a:rPr lang="bg-BG" altLang="bg-BG" dirty="0"/>
              <a:t>пълноценен </a:t>
            </a:r>
            <a:r>
              <a:rPr lang="bg-BG" altLang="bg-BG" dirty="0" smtClean="0"/>
              <a:t>процесът </a:t>
            </a:r>
            <a:r>
              <a:rPr lang="bg-BG" altLang="bg-BG" dirty="0"/>
              <a:t>на обучение</a:t>
            </a:r>
            <a:r>
              <a:rPr lang="bg-BG" altLang="bg-BG" dirty="0" smtClean="0"/>
              <a:t>.“ </a:t>
            </a:r>
            <a:r>
              <a:rPr lang="bg-BG" altLang="bg-BG" dirty="0"/>
              <a:t>Но това е само първата част.</a:t>
            </a:r>
          </a:p>
          <a:p>
            <a:r>
              <a:rPr lang="bg-BG" altLang="bg-BG" dirty="0" smtClean="0"/>
              <a:t>Във втората </a:t>
            </a:r>
            <a:r>
              <a:rPr lang="bg-BG" altLang="bg-BG" dirty="0"/>
              <a:t>част </a:t>
            </a:r>
            <a:r>
              <a:rPr lang="bg-BG" altLang="bg-BG" dirty="0" smtClean="0"/>
              <a:t>трябва да </a:t>
            </a:r>
            <a:r>
              <a:rPr lang="bg-BG" altLang="bg-BG" dirty="0"/>
              <a:t>го убедим, че </a:t>
            </a:r>
            <a:r>
              <a:rPr lang="bg-BG" altLang="bg-BG" dirty="0" smtClean="0"/>
              <a:t>ние, </a:t>
            </a:r>
            <a:r>
              <a:rPr lang="bg-BG" altLang="bg-BG" dirty="0"/>
              <a:t>като негов </a:t>
            </a:r>
            <a:r>
              <a:rPr lang="bg-BG" altLang="bg-BG" dirty="0" smtClean="0"/>
              <a:t>спонсор, </a:t>
            </a:r>
            <a:r>
              <a:rPr lang="bg-BG" altLang="bg-BG" dirty="0"/>
              <a:t>ще </a:t>
            </a:r>
            <a:r>
              <a:rPr lang="bg-BG" altLang="bg-BG" dirty="0" smtClean="0"/>
              <a:t>бъдем редом с </a:t>
            </a:r>
            <a:r>
              <a:rPr lang="bg-BG" altLang="bg-BG" dirty="0"/>
              <a:t>него в целия процес на обучение и първоначално изграждане на основите на неговата мрежа. Че ще му помагаме в </a:t>
            </a:r>
            <a:r>
              <a:rPr lang="bg-BG" altLang="bg-BG" dirty="0" smtClean="0"/>
              <a:t>началото, </a:t>
            </a:r>
            <a:r>
              <a:rPr lang="bg-BG" altLang="bg-BG" dirty="0"/>
              <a:t>като правим презентации пред неговите потенциални </a:t>
            </a:r>
            <a:r>
              <a:rPr lang="bg-BG" altLang="bg-BG" dirty="0" smtClean="0"/>
              <a:t>партньори.</a:t>
            </a:r>
            <a:endParaRPr lang="bg-BG" altLang="bg-BG" dirty="0"/>
          </a:p>
          <a:p>
            <a:r>
              <a:rPr lang="bg-BG" altLang="bg-BG" dirty="0" smtClean="0"/>
              <a:t>Чувайки нещата </a:t>
            </a:r>
            <a:r>
              <a:rPr lang="bg-BG" altLang="bg-BG" dirty="0"/>
              <a:t>по този </a:t>
            </a:r>
            <a:r>
              <a:rPr lang="bg-BG" altLang="bg-BG" dirty="0" smtClean="0"/>
              <a:t>начин, вашият кандидат ще е </a:t>
            </a:r>
            <a:r>
              <a:rPr lang="bg-BG" altLang="bg-BG" dirty="0"/>
              <a:t>много по-убеден, че ще се справи с работата и </a:t>
            </a:r>
            <a:r>
              <a:rPr lang="bg-BG" altLang="bg-BG" dirty="0" smtClean="0"/>
              <a:t>бизнесът </a:t>
            </a:r>
            <a:r>
              <a:rPr lang="bg-BG" altLang="bg-BG" dirty="0"/>
              <a:t>е за него. </a:t>
            </a:r>
            <a:r>
              <a:rPr lang="bg-BG" altLang="bg-BG" dirty="0" smtClean="0"/>
              <a:t>Въоръжен със сигурност и увереност, кандидатът ще </a:t>
            </a:r>
            <a:r>
              <a:rPr lang="bg-BG" altLang="bg-BG" dirty="0"/>
              <a:t>бъде готов да се включи в нашата </a:t>
            </a:r>
            <a:r>
              <a:rPr lang="bg-BG" altLang="bg-BG" dirty="0" smtClean="0"/>
              <a:t>мрежа, </a:t>
            </a:r>
            <a:r>
              <a:rPr lang="bg-BG" altLang="bg-BG" dirty="0"/>
              <a:t>още преди да е чул за възможностите за допълнителни доходи.</a:t>
            </a:r>
          </a:p>
          <a:p>
            <a:r>
              <a:rPr lang="bg-BG" altLang="bg-BG" dirty="0" smtClean="0"/>
              <a:t>Петте </a:t>
            </a:r>
            <a:r>
              <a:rPr lang="bg-BG" altLang="bg-BG" dirty="0"/>
              <a:t>минути, в които ще обясним на </a:t>
            </a:r>
            <a:r>
              <a:rPr lang="bg-BG" altLang="bg-BG" dirty="0" smtClean="0"/>
              <a:t>кандидата за </a:t>
            </a:r>
            <a:r>
              <a:rPr lang="bg-BG" altLang="bg-BG" dirty="0"/>
              <a:t>възможностите за </a:t>
            </a:r>
            <a:r>
              <a:rPr lang="bg-BG" altLang="bg-BG" dirty="0" smtClean="0"/>
              <a:t>обучение, </a:t>
            </a:r>
            <a:r>
              <a:rPr lang="bg-BG" altLang="bg-BG" dirty="0"/>
              <a:t>допринасят много повече за неговото включване, отколкото всички предходни </a:t>
            </a:r>
            <a:r>
              <a:rPr lang="bg-BG" altLang="bg-BG" dirty="0" smtClean="0"/>
              <a:t>части </a:t>
            </a:r>
            <a:r>
              <a:rPr lang="bg-BG" altLang="bg-BG" dirty="0"/>
              <a:t>взети заедно. ЗАТОВА Е ОСОБЕНО ВАЖНО ДА </a:t>
            </a:r>
            <a:r>
              <a:rPr lang="bg-BG" altLang="bg-BG" dirty="0" smtClean="0"/>
              <a:t>ПРЕДСТАВИТЕ </a:t>
            </a:r>
            <a:r>
              <a:rPr lang="bg-BG" altLang="bg-BG" dirty="0"/>
              <a:t>ВЪЗМОЖНОСТИТЕ ЗА </a:t>
            </a:r>
            <a:r>
              <a:rPr lang="bg-BG" altLang="bg-BG" dirty="0" smtClean="0"/>
              <a:t>ОБУЧЕНИЕ!</a:t>
            </a:r>
            <a:endParaRPr lang="en-GB" altLang="bg-BG" dirty="0"/>
          </a:p>
        </p:txBody>
      </p:sp>
    </p:spTree>
    <p:extLst>
      <p:ext uri="{BB962C8B-B14F-4D97-AF65-F5344CB8AC3E}">
        <p14:creationId xmlns:p14="http://schemas.microsoft.com/office/powerpoint/2010/main" val="94664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2DDC4-82F0-4206-AEC7-6221ED567FA4}" type="slidenum">
              <a:rPr lang="en-GB" altLang="bg-BG"/>
              <a:pPr/>
              <a:t>7</a:t>
            </a:fld>
            <a:endParaRPr lang="en-GB" altLang="bg-BG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altLang="bg-BG" dirty="0"/>
              <a:t>Последните 5 до 10 минути на презентацията трябва да бъдат </a:t>
            </a:r>
            <a:r>
              <a:rPr lang="mk-MK" altLang="bg-BG" dirty="0" smtClean="0"/>
              <a:t>посветени </a:t>
            </a:r>
            <a:r>
              <a:rPr lang="mk-MK" altLang="bg-BG" dirty="0"/>
              <a:t>на </a:t>
            </a:r>
            <a:r>
              <a:rPr lang="mk-MK" altLang="bg-BG" dirty="0" smtClean="0"/>
              <a:t>начина на работа</a:t>
            </a:r>
            <a:r>
              <a:rPr lang="mk-MK" altLang="bg-BG" baseline="0" dirty="0" smtClean="0"/>
              <a:t> на</a:t>
            </a:r>
            <a:r>
              <a:rPr lang="mk-MK" altLang="bg-BG" dirty="0" smtClean="0"/>
              <a:t> </a:t>
            </a:r>
            <a:r>
              <a:rPr lang="mk-MK" altLang="bg-BG" dirty="0"/>
              <a:t>нашата система. Кандидатът ще има въпроси </a:t>
            </a:r>
            <a:r>
              <a:rPr lang="mk-MK" altLang="bg-BG" dirty="0" smtClean="0"/>
              <a:t>по темата: „Колко </a:t>
            </a:r>
            <a:r>
              <a:rPr lang="mk-MK" altLang="bg-BG" dirty="0"/>
              <a:t>ще ми струва? Какво трябва да правя? Колко ще </a:t>
            </a:r>
            <a:r>
              <a:rPr lang="mk-MK" altLang="bg-BG" dirty="0" smtClean="0"/>
              <a:t>печеля?“</a:t>
            </a:r>
            <a:endParaRPr lang="mk-MK" altLang="bg-BG" dirty="0"/>
          </a:p>
          <a:p>
            <a:r>
              <a:rPr lang="mk-MK" altLang="bg-BG" dirty="0"/>
              <a:t>На </a:t>
            </a:r>
            <a:r>
              <a:rPr lang="mk-MK" altLang="bg-BG" dirty="0" smtClean="0"/>
              <a:t>въпроса </a:t>
            </a:r>
            <a:r>
              <a:rPr lang="mk-MK" altLang="bg-BG" dirty="0"/>
              <a:t>колко </a:t>
            </a:r>
            <a:r>
              <a:rPr lang="mk-MK" altLang="bg-BG" dirty="0" smtClean="0"/>
              <a:t>струва </a:t>
            </a:r>
            <a:r>
              <a:rPr lang="mk-MK" altLang="bg-BG" dirty="0"/>
              <a:t>да се включи във вашата </a:t>
            </a:r>
            <a:r>
              <a:rPr lang="mk-MK" altLang="bg-BG" dirty="0" smtClean="0"/>
              <a:t>мрежа </a:t>
            </a:r>
            <a:r>
              <a:rPr lang="mk-MK" altLang="bg-BG" dirty="0"/>
              <a:t>трябва ясно и недвусмислено да </a:t>
            </a:r>
            <a:r>
              <a:rPr lang="mk-MK" altLang="bg-BG" dirty="0" smtClean="0"/>
              <a:t>отговорим, </a:t>
            </a:r>
            <a:r>
              <a:rPr lang="mk-MK" altLang="bg-BG" dirty="0"/>
              <a:t>че записването е безплатно и няма годишни или каквито и да било други такси. А </a:t>
            </a:r>
            <a:r>
              <a:rPr lang="mk-MK" altLang="bg-BG" dirty="0" smtClean="0"/>
              <a:t>стартът </a:t>
            </a:r>
            <a:r>
              <a:rPr lang="mk-MK" altLang="bg-BG" dirty="0"/>
              <a:t>в бизнеса може да бъде направен по два начина: </a:t>
            </a:r>
            <a:endParaRPr lang="mk-MK" altLang="bg-BG" dirty="0" smtClean="0"/>
          </a:p>
          <a:p>
            <a:r>
              <a:rPr lang="mk-MK" altLang="bg-BG" dirty="0" smtClean="0"/>
              <a:t>1. Издигане до </a:t>
            </a:r>
            <a:r>
              <a:rPr lang="mk-MK" altLang="bg-BG" dirty="0"/>
              <a:t>ниво Асистент </a:t>
            </a:r>
            <a:r>
              <a:rPr lang="mk-MK" altLang="bg-BG" dirty="0" smtClean="0"/>
              <a:t>Супервайзор, което носи по-голяма отстъпка и допълнителни бонуси. Може да стане с отделни покупки на стойност две бонусни </a:t>
            </a:r>
            <a:r>
              <a:rPr lang="mk-MK" altLang="bg-BG" dirty="0"/>
              <a:t>точки </a:t>
            </a:r>
            <a:r>
              <a:rPr lang="mk-MK" altLang="bg-BG" dirty="0" smtClean="0"/>
              <a:t>в </a:t>
            </a:r>
            <a:r>
              <a:rPr lang="mk-MK" altLang="bg-BG" dirty="0"/>
              <a:t>рамките на два </a:t>
            </a:r>
            <a:r>
              <a:rPr lang="mk-MK" altLang="bg-BG" dirty="0" smtClean="0"/>
              <a:t>последователни календарни месеца</a:t>
            </a:r>
            <a:r>
              <a:rPr lang="mk-MK" altLang="bg-BG" dirty="0"/>
              <a:t>.</a:t>
            </a:r>
          </a:p>
          <a:p>
            <a:r>
              <a:rPr lang="mk-MK" altLang="bg-BG" dirty="0" smtClean="0"/>
              <a:t>Или 2. Покупка </a:t>
            </a:r>
            <a:r>
              <a:rPr lang="bg-BG" altLang="bg-BG" dirty="0" smtClean="0"/>
              <a:t>на комбиниран пакет „Докосване до Форевър“. </a:t>
            </a:r>
          </a:p>
          <a:p>
            <a:r>
              <a:rPr lang="bg-BG" altLang="bg-BG" dirty="0" smtClean="0"/>
              <a:t>Отговорът </a:t>
            </a:r>
            <a:r>
              <a:rPr lang="bg-BG" altLang="bg-BG" dirty="0"/>
              <a:t>на </a:t>
            </a:r>
            <a:r>
              <a:rPr lang="bg-BG" altLang="bg-BG" dirty="0" smtClean="0"/>
              <a:t>въпроса „Какво </a:t>
            </a:r>
            <a:r>
              <a:rPr lang="bg-BG" altLang="bg-BG" dirty="0"/>
              <a:t>трябва да правя?” </a:t>
            </a:r>
            <a:r>
              <a:rPr lang="bg-BG" altLang="bg-BG" dirty="0" smtClean="0"/>
              <a:t>би трябвало вече да е даден при представянето на възможността за </a:t>
            </a:r>
            <a:r>
              <a:rPr lang="bg-BG" altLang="bg-BG" dirty="0"/>
              <a:t>обучение.</a:t>
            </a:r>
          </a:p>
          <a:p>
            <a:r>
              <a:rPr lang="bg-BG" altLang="bg-BG" dirty="0"/>
              <a:t>На </a:t>
            </a:r>
            <a:r>
              <a:rPr lang="bg-BG" altLang="bg-BG" dirty="0" smtClean="0"/>
              <a:t>последния </a:t>
            </a:r>
            <a:r>
              <a:rPr lang="bg-BG" altLang="bg-BG" dirty="0"/>
              <a:t>въпрос </a:t>
            </a:r>
            <a:r>
              <a:rPr lang="bg-BG" altLang="bg-BG" dirty="0" smtClean="0"/>
              <a:t>„Колко </a:t>
            </a:r>
            <a:r>
              <a:rPr lang="bg-BG" altLang="bg-BG" dirty="0"/>
              <a:t>ще </a:t>
            </a:r>
            <a:r>
              <a:rPr lang="bg-BG" altLang="bg-BG" dirty="0" smtClean="0"/>
              <a:t>печеля </a:t>
            </a:r>
            <a:r>
              <a:rPr lang="bg-BG" altLang="bg-BG" dirty="0"/>
              <a:t>е?” е много лесно да се отговори. Правим бърз и кратък преглед на Маркетинговия план, процентите, които ни носи всяко </a:t>
            </a:r>
            <a:r>
              <a:rPr lang="bg-BG" altLang="bg-BG" dirty="0" smtClean="0"/>
              <a:t>постигнато </a:t>
            </a:r>
            <a:r>
              <a:rPr lang="bg-BG" altLang="bg-BG" dirty="0"/>
              <a:t>ниво и даваме няколко примера за потенциални доходи. </a:t>
            </a:r>
            <a:r>
              <a:rPr lang="bg-BG" altLang="bg-BG" dirty="0" smtClean="0"/>
              <a:t>Дотук вече сме отговорили на </a:t>
            </a:r>
            <a:r>
              <a:rPr lang="bg-BG" altLang="bg-BG" dirty="0"/>
              <a:t>всички въпроси, </a:t>
            </a:r>
            <a:r>
              <a:rPr lang="bg-BG" altLang="bg-BG" dirty="0" smtClean="0"/>
              <a:t>които определят</a:t>
            </a:r>
            <a:r>
              <a:rPr lang="bg-BG" altLang="bg-BG" baseline="0" dirty="0" smtClean="0"/>
              <a:t> какво ще е </a:t>
            </a:r>
            <a:r>
              <a:rPr lang="bg-BG" altLang="bg-BG" dirty="0" smtClean="0"/>
              <a:t>решението на кандидата. Завършваме презентацията с </a:t>
            </a:r>
            <a:r>
              <a:rPr lang="bg-BG" altLang="bg-BG" dirty="0"/>
              <a:t>ясно питане</a:t>
            </a:r>
            <a:r>
              <a:rPr lang="bg-BG" altLang="bg-BG" dirty="0" smtClean="0"/>
              <a:t>: „Желаете </a:t>
            </a:r>
            <a:r>
              <a:rPr lang="bg-BG" altLang="bg-BG" dirty="0"/>
              <a:t>ли да се включите </a:t>
            </a:r>
            <a:r>
              <a:rPr lang="bg-BG" altLang="bg-BG" dirty="0" smtClean="0"/>
              <a:t>и да се възползвате от тази </a:t>
            </a:r>
            <a:r>
              <a:rPr lang="bg-BG" altLang="bg-BG" dirty="0"/>
              <a:t>бизнес възможност?” </a:t>
            </a:r>
            <a:r>
              <a:rPr lang="bg-BG" altLang="bg-BG" dirty="0" smtClean="0"/>
              <a:t>Щом сме </a:t>
            </a:r>
            <a:r>
              <a:rPr lang="bg-BG" altLang="bg-BG" dirty="0"/>
              <a:t>отговорили на всички въпроси, няма причина </a:t>
            </a:r>
            <a:r>
              <a:rPr lang="bg-BG" altLang="bg-BG" dirty="0" smtClean="0"/>
              <a:t>кандидатът да </a:t>
            </a:r>
            <a:r>
              <a:rPr lang="bg-BG" altLang="bg-BG" dirty="0"/>
              <a:t>мисли дълго </a:t>
            </a:r>
            <a:r>
              <a:rPr lang="bg-BG" altLang="bg-BG" dirty="0" smtClean="0"/>
              <a:t>за </a:t>
            </a:r>
            <a:r>
              <a:rPr lang="bg-BG" altLang="bg-BG" dirty="0"/>
              <a:t>своето решение.</a:t>
            </a:r>
            <a:endParaRPr lang="en-GB" altLang="bg-BG" dirty="0"/>
          </a:p>
        </p:txBody>
      </p:sp>
    </p:spTree>
    <p:extLst>
      <p:ext uri="{BB962C8B-B14F-4D97-AF65-F5344CB8AC3E}">
        <p14:creationId xmlns:p14="http://schemas.microsoft.com/office/powerpoint/2010/main" val="136437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9F3A-C320-418E-804C-AAE3E25C91C6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171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5E30-542E-4267-AF47-EE6342E93CF5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3906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19D8-7C9A-4E10-B462-2745EEA2DE74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6455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4681-218A-4377-B3BB-52461C8906DD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501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B215-2775-4ED8-A97D-E93BE6A91338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8647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B71C-7FB6-422F-98D8-7571A7AD2DB8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3114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48C82-B955-4264-A6C3-4B12F8D83418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4999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11BBE-54D6-4F51-89AC-36B70A32908E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1808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2E6D5-0EA4-42AC-85A3-EB6F3485CDE7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705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5D36E-08DF-4A4C-BDEB-0FBF3557A2FB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6440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7F954-D5A6-49D0-9609-10804F678924}" type="slidenum">
              <a:rPr lang="en-GB" altLang="bg-BG"/>
              <a:pPr/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4163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Master text styles</a:t>
            </a:r>
          </a:p>
          <a:p>
            <a:pPr lvl="1"/>
            <a:r>
              <a:rPr lang="en-GB" altLang="bg-BG" dirty="0" smtClean="0"/>
              <a:t>Second level</a:t>
            </a:r>
          </a:p>
          <a:p>
            <a:pPr lvl="2"/>
            <a:r>
              <a:rPr lang="en-GB" altLang="bg-BG" dirty="0" smtClean="0"/>
              <a:t>Third level</a:t>
            </a:r>
          </a:p>
          <a:p>
            <a:pPr lvl="3"/>
            <a:r>
              <a:rPr lang="en-GB" altLang="bg-BG" dirty="0" smtClean="0"/>
              <a:t>Fourth level</a:t>
            </a:r>
          </a:p>
          <a:p>
            <a:pPr lvl="4"/>
            <a:r>
              <a:rPr lang="en-GB" altLang="bg-BG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anose="020B0606020202030204" pitchFamily="34" charset="0"/>
              </a:defRPr>
            </a:lvl1pPr>
          </a:lstStyle>
          <a:p>
            <a:endParaRPr lang="en-GB" altLang="bg-BG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anose="020B0606020202030204" pitchFamily="34" charset="0"/>
              </a:defRPr>
            </a:lvl1pPr>
          </a:lstStyle>
          <a:p>
            <a:endParaRPr lang="en-GB" altLang="bg-BG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anose="020B0606020202030204" pitchFamily="34" charset="0"/>
              </a:defRPr>
            </a:lvl1pPr>
          </a:lstStyle>
          <a:p>
            <a:fld id="{B13CCDF9-75C7-4DBC-9EF1-4E73CF8D1942}" type="slidenum">
              <a:rPr lang="en-GB" altLang="bg-BG" smtClean="0"/>
              <a:pPr/>
              <a:t>‹#›</a:t>
            </a:fld>
            <a:endParaRPr lang="en-GB" alt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"/>
            <a:ext cx="9144000" cy="6857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135528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КАК ДА НАПРАВИМ УСПЕШНА ПЪРВА ПРЕЗЕНТАЦИЯ</a:t>
            </a:r>
            <a:endParaRPr lang="bg-BG" sz="3200" b="1" dirty="0">
              <a:solidFill>
                <a:srgbClr val="33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289532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ОБУЧЕНИЕ</a:t>
            </a:r>
            <a:endParaRPr 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0188"/>
            <a:ext cx="8207375" cy="1470025"/>
          </a:xfrm>
        </p:spPr>
        <p:txBody>
          <a:bodyPr anchor="ctr"/>
          <a:lstStyle/>
          <a:p>
            <a:r>
              <a:rPr lang="mk-MK" altLang="bg-BG" sz="4400" b="1" dirty="0">
                <a:solidFill>
                  <a:srgbClr val="333300"/>
                </a:solidFill>
                <a:latin typeface="Arial Narrow" panose="020B0606020202030204" pitchFamily="34" charset="0"/>
              </a:rPr>
              <a:t>Успешна първа презентация</a:t>
            </a:r>
            <a: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  <a:t/>
            </a:r>
            <a:b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(</a:t>
            </a:r>
            <a:r>
              <a:rPr lang="bg-BG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НА ВЪЗМОЖНОСТИТЕ</a:t>
            </a: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)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946" y="1844824"/>
            <a:ext cx="7056438" cy="1815882"/>
          </a:xfrm>
          <a:noFill/>
        </p:spPr>
        <p:txBody>
          <a:bodyPr>
            <a:spAutoFit/>
          </a:bodyPr>
          <a:lstStyle/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mk-MK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Общо времетраене</a:t>
            </a:r>
            <a:r>
              <a:rPr lang="mk-MK" altLang="bg-BG" sz="2800" b="1" dirty="0">
                <a:solidFill>
                  <a:srgbClr val="837E39"/>
                </a:solidFill>
                <a:latin typeface="Arial Narrow" panose="020B0606020202030204" pitchFamily="34" charset="0"/>
              </a:rPr>
              <a:t>: </a:t>
            </a:r>
            <a:r>
              <a:rPr lang="mk-MK" altLang="bg-BG" sz="2800" b="1" dirty="0">
                <a:solidFill>
                  <a:srgbClr val="333300"/>
                </a:solidFill>
                <a:latin typeface="Arial Narrow" panose="020B0606020202030204" pitchFamily="34" charset="0"/>
              </a:rPr>
              <a:t>25-30 </a:t>
            </a:r>
            <a:r>
              <a:rPr lang="mk-MK" altLang="bg-BG" sz="28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минути</a:t>
            </a:r>
            <a:endParaRPr lang="mk-MK" altLang="bg-BG" sz="2800" b="1" dirty="0">
              <a:solidFill>
                <a:srgbClr val="333300"/>
              </a:solidFill>
              <a:latin typeface="Arial Narrow" panose="020B0606020202030204" pitchFamily="34" charset="0"/>
            </a:endParaRP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mk-MK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Съдържа само </a:t>
            </a:r>
            <a:r>
              <a:rPr lang="mk-MK" altLang="bg-BG" sz="28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НАЙ-ВАЖНОТО</a:t>
            </a:r>
          </a:p>
          <a:p>
            <a:pPr marL="266700" indent="-266700" algn="l">
              <a:lnSpc>
                <a:spcPct val="90000"/>
              </a:lnSpc>
              <a:buFontTx/>
              <a:buChar char="•"/>
            </a:pPr>
            <a:r>
              <a:rPr lang="mk-MK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Дава информация </a:t>
            </a:r>
            <a:br>
              <a:rPr lang="mk-MK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</a:br>
            <a:r>
              <a:rPr lang="mk-MK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за </a:t>
            </a:r>
            <a:r>
              <a:rPr lang="mk-MK" altLang="bg-BG" sz="2800" b="1" dirty="0">
                <a:solidFill>
                  <a:srgbClr val="837E39"/>
                </a:solidFill>
                <a:latin typeface="Arial Narrow" panose="020B0606020202030204" pitchFamily="34" charset="0"/>
              </a:rPr>
              <a:t>следните </a:t>
            </a:r>
            <a:r>
              <a:rPr lang="bg-BG" altLang="bg-BG" sz="28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ПЕТ</a:t>
            </a:r>
            <a:r>
              <a:rPr lang="mk-MK" altLang="bg-BG" sz="2800" b="1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 неща:</a:t>
            </a:r>
            <a:endParaRPr lang="mk-MK" altLang="bg-BG" sz="2800" b="1" dirty="0">
              <a:solidFill>
                <a:srgbClr val="3333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0" y="2492896"/>
            <a:ext cx="4407822" cy="4247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7388" y="1585820"/>
            <a:ext cx="777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mk-MK" altLang="bg-BG" sz="3600" b="1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МЛМ ИНДУСТРИЯТА</a:t>
            </a:r>
            <a:endParaRPr lang="en-GB" altLang="bg-BG" sz="3600" b="1" dirty="0">
              <a:solidFill>
                <a:srgbClr val="CC99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845129" y="5877272"/>
            <a:ext cx="493236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mk-MK" altLang="bg-BG" sz="2400" b="1" dirty="0">
                <a:solidFill>
                  <a:srgbClr val="837E39"/>
                </a:solidFill>
                <a:latin typeface="Arial Narrow" panose="020B0606020202030204" pitchFamily="34" charset="0"/>
              </a:rPr>
              <a:t>Времетраене: 1-2 минути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230188"/>
            <a:ext cx="82073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mk-MK" altLang="bg-BG" sz="4400" b="1" smtClean="0">
                <a:solidFill>
                  <a:srgbClr val="333300"/>
                </a:solidFill>
                <a:latin typeface="Arial Narrow" panose="020B0606020202030204" pitchFamily="34" charset="0"/>
              </a:rPr>
              <a:t>Успешна първа презентация</a:t>
            </a:r>
            <a:r>
              <a:rPr lang="mk-MK" altLang="bg-BG" sz="3600" b="1" smtClean="0">
                <a:solidFill>
                  <a:srgbClr val="333300"/>
                </a:solidFill>
                <a:latin typeface="Arial Narrow" panose="020B0606020202030204" pitchFamily="34" charset="0"/>
              </a:rPr>
              <a:t/>
            </a:r>
            <a:br>
              <a:rPr lang="mk-MK" altLang="bg-BG" sz="3600" b="1" smtClean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en-US" altLang="bg-BG" sz="2800" b="1" smtClean="0">
                <a:solidFill>
                  <a:srgbClr val="837E39"/>
                </a:solidFill>
                <a:latin typeface="Arial Narrow" panose="020B0606020202030204" pitchFamily="34" charset="0"/>
              </a:rPr>
              <a:t>(</a:t>
            </a:r>
            <a:r>
              <a:rPr lang="bg-BG" altLang="bg-BG" sz="2800" b="1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НА ВЪЗМОЖНОСТИТЕ</a:t>
            </a:r>
            <a:r>
              <a:rPr lang="en-US" altLang="bg-BG" sz="2800" b="1" smtClean="0">
                <a:solidFill>
                  <a:srgbClr val="837E39"/>
                </a:solidFill>
                <a:latin typeface="Arial Narrow" panose="020B0606020202030204" pitchFamily="34" charset="0"/>
              </a:rPr>
              <a:t>)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5456544"/>
              </p:ext>
            </p:extLst>
          </p:nvPr>
        </p:nvGraphicFramePr>
        <p:xfrm>
          <a:off x="222491" y="192620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574" y="1542278"/>
            <a:ext cx="777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mk-MK" altLang="bg-BG" sz="3600" b="1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ФИРМАТА</a:t>
            </a:r>
            <a:r>
              <a:rPr lang="en-GB" altLang="bg-BG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 </a:t>
            </a:r>
            <a:endParaRPr lang="en-GB" altLang="bg-BG" dirty="0">
              <a:solidFill>
                <a:srgbClr val="CC99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87756" y="5864572"/>
            <a:ext cx="41036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mk-MK" altLang="bg-BG" sz="2400" b="1" dirty="0">
                <a:solidFill>
                  <a:srgbClr val="837E39"/>
                </a:solidFill>
                <a:latin typeface="Arial Narrow" panose="020B0606020202030204" pitchFamily="34" charset="0"/>
              </a:rPr>
              <a:t>Времетраене: 1 минута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0188"/>
            <a:ext cx="8207375" cy="1470025"/>
          </a:xfrm>
        </p:spPr>
        <p:txBody>
          <a:bodyPr anchor="ctr"/>
          <a:lstStyle/>
          <a:p>
            <a:r>
              <a:rPr lang="mk-MK" altLang="bg-BG" sz="4400" b="1" dirty="0">
                <a:solidFill>
                  <a:srgbClr val="333300"/>
                </a:solidFill>
                <a:latin typeface="Arial Narrow" panose="020B0606020202030204" pitchFamily="34" charset="0"/>
              </a:rPr>
              <a:t>Успешна първа презентация</a:t>
            </a:r>
            <a: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  <a:t/>
            </a:r>
            <a:b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(</a:t>
            </a:r>
            <a:r>
              <a:rPr lang="bg-BG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НА ВЪЗМОЖНОСТИТЕ</a:t>
            </a: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)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901498"/>
              </p:ext>
            </p:extLst>
          </p:nvPr>
        </p:nvGraphicFramePr>
        <p:xfrm>
          <a:off x="1090216" y="2420887"/>
          <a:ext cx="6924042" cy="348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4213" y="1570208"/>
            <a:ext cx="777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mk-MK" altLang="bg-BG" sz="3600" b="1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ПРОДУКТИТЕ</a:t>
            </a:r>
            <a:endParaRPr lang="en-GB" altLang="bg-BG" dirty="0">
              <a:solidFill>
                <a:srgbClr val="CC99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0188"/>
            <a:ext cx="8207375" cy="1470025"/>
          </a:xfrm>
        </p:spPr>
        <p:txBody>
          <a:bodyPr anchor="ctr"/>
          <a:lstStyle/>
          <a:p>
            <a:r>
              <a:rPr lang="mk-MK" altLang="bg-BG" sz="4400" b="1" dirty="0">
                <a:solidFill>
                  <a:srgbClr val="333300"/>
                </a:solidFill>
                <a:latin typeface="Arial Narrow" panose="020B0606020202030204" pitchFamily="34" charset="0"/>
              </a:rPr>
              <a:t>Успешна първа презентация</a:t>
            </a:r>
            <a: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  <a:t/>
            </a:r>
            <a:b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(</a:t>
            </a:r>
            <a:r>
              <a:rPr lang="bg-BG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НА ВЪЗМОЖНОСТИТЕ</a:t>
            </a: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)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0915" y="6295927"/>
            <a:ext cx="41036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mk-MK" altLang="bg-BG" sz="2400" b="1" dirty="0">
                <a:solidFill>
                  <a:srgbClr val="837E39"/>
                </a:solidFill>
                <a:latin typeface="Arial Narrow" panose="020B0606020202030204" pitchFamily="34" charset="0"/>
              </a:rPr>
              <a:t>Времетраене: </a:t>
            </a:r>
            <a:r>
              <a:rPr lang="mk-MK" altLang="bg-BG" sz="24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5-8 минути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Hexagon 3"/>
          <p:cNvSpPr>
            <a:spLocks noChangeAspect="1"/>
          </p:cNvSpPr>
          <p:nvPr/>
        </p:nvSpPr>
        <p:spPr>
          <a:xfrm>
            <a:off x="5389518" y="4437126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57165" y="4887219"/>
            <a:ext cx="2648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Накратко за </a:t>
            </a:r>
            <a:b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ключовите продукти</a:t>
            </a:r>
            <a:endParaRPr lang="bg-BG" sz="2800" dirty="0">
              <a:solidFill>
                <a:srgbClr val="33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Hexagon 16"/>
          <p:cNvSpPr>
            <a:spLocks noChangeAspect="1"/>
          </p:cNvSpPr>
          <p:nvPr/>
        </p:nvSpPr>
        <p:spPr>
          <a:xfrm>
            <a:off x="5387462" y="2077349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Hexagon 17"/>
          <p:cNvSpPr>
            <a:spLocks noChangeAspect="1"/>
          </p:cNvSpPr>
          <p:nvPr/>
        </p:nvSpPr>
        <p:spPr>
          <a:xfrm>
            <a:off x="3280260" y="3242833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Hexagon 18"/>
          <p:cNvSpPr>
            <a:spLocks noChangeAspect="1"/>
          </p:cNvSpPr>
          <p:nvPr/>
        </p:nvSpPr>
        <p:spPr>
          <a:xfrm>
            <a:off x="1173110" y="2060848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Hexagon 20"/>
          <p:cNvSpPr>
            <a:spLocks noChangeAspect="1"/>
          </p:cNvSpPr>
          <p:nvPr/>
        </p:nvSpPr>
        <p:spPr>
          <a:xfrm>
            <a:off x="-935094" y="3233811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Hexagon 21"/>
          <p:cNvSpPr>
            <a:spLocks noChangeAspect="1"/>
          </p:cNvSpPr>
          <p:nvPr/>
        </p:nvSpPr>
        <p:spPr>
          <a:xfrm>
            <a:off x="7505719" y="3247136"/>
            <a:ext cx="2588201" cy="226132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25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3236491" y="3691916"/>
            <a:ext cx="2648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Основни </a:t>
            </a:r>
            <a:b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групи</a:t>
            </a:r>
          </a:p>
          <a:p>
            <a:pPr algn="ctr"/>
            <a:r>
              <a:rPr lang="bg-BG" sz="2800" dirty="0" smtClean="0">
                <a:solidFill>
                  <a:srgbClr val="333300"/>
                </a:solidFill>
                <a:latin typeface="Arial Narrow" panose="020B0606020202030204" pitchFamily="34" charset="0"/>
              </a:rPr>
              <a:t>продукти</a:t>
            </a:r>
            <a:endParaRPr lang="bg-BG" sz="2800" dirty="0">
              <a:solidFill>
                <a:srgbClr val="3333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118" y="2430612"/>
            <a:ext cx="2648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Между-</a:t>
            </a:r>
          </a:p>
          <a:p>
            <a:pPr algn="ctr"/>
            <a: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народни</a:t>
            </a:r>
          </a:p>
          <a:p>
            <a:pPr algn="ctr"/>
            <a: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сертификати</a:t>
            </a:r>
            <a:endParaRPr lang="bg-BG" sz="2800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571" y="2802279"/>
            <a:ext cx="264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</a:t>
            </a:r>
            <a:b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</a:br>
            <a:r>
              <a:rPr lang="bg-BG" sz="2800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на пазара</a:t>
            </a:r>
            <a:endParaRPr lang="bg-BG" sz="2800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8" y="4032207"/>
            <a:ext cx="768018" cy="764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4" y="3429000"/>
            <a:ext cx="714197" cy="5199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9" y="3861159"/>
            <a:ext cx="577731" cy="6707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" y="4616079"/>
            <a:ext cx="682237" cy="3638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4814104"/>
            <a:ext cx="725058" cy="6459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04" y="3366953"/>
            <a:ext cx="773631" cy="1852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90" y="3629461"/>
            <a:ext cx="554014" cy="16114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3" y="4504101"/>
            <a:ext cx="510099" cy="9028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25" y="4093277"/>
            <a:ext cx="510107" cy="1404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33198" y="1571306"/>
            <a:ext cx="244827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mk-MK" altLang="bg-BG" sz="3600" b="1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ОБУЧЕНИЕ</a:t>
            </a:r>
            <a:endParaRPr lang="en-GB" altLang="bg-BG" sz="3600" b="1" dirty="0">
              <a:solidFill>
                <a:srgbClr val="CC99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0188"/>
            <a:ext cx="8207375" cy="1470025"/>
          </a:xfrm>
        </p:spPr>
        <p:txBody>
          <a:bodyPr anchor="ctr"/>
          <a:lstStyle/>
          <a:p>
            <a:r>
              <a:rPr lang="mk-MK" altLang="bg-BG" sz="4400" b="1" dirty="0">
                <a:solidFill>
                  <a:srgbClr val="333300"/>
                </a:solidFill>
              </a:rPr>
              <a:t>Успешна първа презентация</a:t>
            </a:r>
            <a:r>
              <a:rPr lang="mk-MK" altLang="bg-BG" sz="3600" b="1" dirty="0">
                <a:solidFill>
                  <a:srgbClr val="333300"/>
                </a:solidFill>
              </a:rPr>
              <a:t/>
            </a:r>
            <a:br>
              <a:rPr lang="mk-MK" altLang="bg-BG" sz="3600" b="1" dirty="0">
                <a:solidFill>
                  <a:srgbClr val="333300"/>
                </a:solidFill>
              </a:rPr>
            </a:br>
            <a:r>
              <a:rPr lang="en-US" altLang="bg-BG" sz="2800" b="1" dirty="0" smtClean="0">
                <a:solidFill>
                  <a:srgbClr val="837E39"/>
                </a:solidFill>
              </a:rPr>
              <a:t>(</a:t>
            </a:r>
            <a:r>
              <a:rPr lang="bg-BG" altLang="bg-BG" sz="2800" b="1" dirty="0" smtClean="0">
                <a:solidFill>
                  <a:srgbClr val="837E39"/>
                </a:solidFill>
              </a:rPr>
              <a:t>ПРЕДСТАВЯНЕ НА ВЪЗМОЖНОСТИТЕ</a:t>
            </a:r>
            <a:r>
              <a:rPr lang="en-US" altLang="bg-BG" sz="2800" b="1" dirty="0" smtClean="0">
                <a:solidFill>
                  <a:srgbClr val="837E39"/>
                </a:solidFill>
              </a:rPr>
              <a:t>)</a:t>
            </a:r>
            <a:endParaRPr lang="en-GB" altLang="bg-BG" sz="2400" b="1" dirty="0">
              <a:solidFill>
                <a:srgbClr val="837E39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95736" y="6299556"/>
            <a:ext cx="41036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mk-MK" altLang="bg-BG" sz="2400" b="1" dirty="0">
                <a:solidFill>
                  <a:srgbClr val="837E39"/>
                </a:solidFill>
                <a:latin typeface="Arial Narrow" panose="020B0606020202030204" pitchFamily="34" charset="0"/>
              </a:rPr>
              <a:t>Времетраене: </a:t>
            </a:r>
            <a:r>
              <a:rPr lang="mk-MK" altLang="bg-BG" sz="24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5 минути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58492" y="1728004"/>
            <a:ext cx="7317196" cy="4941355"/>
            <a:chOff x="783196" y="1155587"/>
            <a:chExt cx="7317196" cy="4941355"/>
          </a:xfrm>
        </p:grpSpPr>
        <p:sp>
          <p:nvSpPr>
            <p:cNvPr id="5" name="Rectangle 4"/>
            <p:cNvSpPr/>
            <p:nvPr/>
          </p:nvSpPr>
          <p:spPr>
            <a:xfrm>
              <a:off x="2052488" y="2420888"/>
              <a:ext cx="4344066" cy="1800200"/>
            </a:xfrm>
            <a:prstGeom prst="rect">
              <a:avLst/>
            </a:prstGeom>
            <a:gradFill flip="none" rotWithShape="1">
              <a:gsLst>
                <a:gs pos="0">
                  <a:srgbClr val="837E39">
                    <a:shade val="30000"/>
                    <a:satMod val="115000"/>
                  </a:srgbClr>
                </a:gs>
                <a:gs pos="50000">
                  <a:srgbClr val="837E39">
                    <a:shade val="67500"/>
                    <a:satMod val="115000"/>
                  </a:srgbClr>
                </a:gs>
                <a:gs pos="100000">
                  <a:srgbClr val="837E3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altLang="bg-BG" sz="3000" b="1" dirty="0">
                  <a:latin typeface="Arial Narrow" panose="020B0606020202030204" pitchFamily="34" charset="0"/>
                </a:rPr>
                <a:t>Отговор на </a:t>
              </a:r>
              <a:r>
                <a:rPr lang="mk-MK" altLang="bg-BG" sz="3000" b="1" dirty="0" smtClean="0">
                  <a:latin typeface="Arial Narrow" panose="020B0606020202030204" pitchFamily="34" charset="0"/>
                </a:rPr>
                <a:t>въпроса </a:t>
              </a:r>
              <a:r>
                <a:rPr lang="mk-MK" altLang="bg-BG" sz="3000" b="1" dirty="0">
                  <a:latin typeface="Arial Narrow" panose="020B0606020202030204" pitchFamily="34" charset="0"/>
                </a:rPr>
                <a:t/>
              </a:r>
              <a:br>
                <a:rPr lang="mk-MK" altLang="bg-BG" sz="3000" b="1" dirty="0">
                  <a:latin typeface="Arial Narrow" panose="020B0606020202030204" pitchFamily="34" charset="0"/>
                </a:rPr>
              </a:br>
              <a:r>
                <a:rPr lang="mk-MK" altLang="bg-BG" sz="3000" b="1" dirty="0" smtClean="0">
                  <a:latin typeface="Arial Narrow" panose="020B0606020202030204" pitchFamily="34" charset="0"/>
                </a:rPr>
                <a:t>„Мога </a:t>
              </a:r>
              <a:r>
                <a:rPr lang="mk-MK" altLang="bg-BG" sz="3000" b="1" dirty="0">
                  <a:latin typeface="Arial Narrow" panose="020B0606020202030204" pitchFamily="34" charset="0"/>
                </a:rPr>
                <a:t>ли </a:t>
              </a:r>
              <a:r>
                <a:rPr lang="mk-MK" altLang="bg-BG" sz="3000" b="1" dirty="0" smtClean="0">
                  <a:latin typeface="Arial Narrow" panose="020B0606020202030204" pitchFamily="34" charset="0"/>
                </a:rPr>
                <a:t>и аз </a:t>
              </a:r>
              <a:br>
                <a:rPr lang="mk-MK" altLang="bg-BG" sz="3000" b="1" dirty="0" smtClean="0">
                  <a:latin typeface="Arial Narrow" panose="020B0606020202030204" pitchFamily="34" charset="0"/>
                </a:rPr>
              </a:br>
              <a:r>
                <a:rPr lang="mk-MK" altLang="bg-BG" sz="3000" b="1" dirty="0" smtClean="0">
                  <a:latin typeface="Arial Narrow" panose="020B0606020202030204" pitchFamily="34" charset="0"/>
                </a:rPr>
                <a:t>да правя това?“</a:t>
              </a:r>
              <a:endParaRPr lang="mk-MK" altLang="bg-BG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6164" y="1155587"/>
              <a:ext cx="1210390" cy="1138712"/>
            </a:xfrm>
            <a:prstGeom prst="rect">
              <a:avLst/>
            </a:prstGeom>
            <a:gradFill flip="none" rotWithShape="1">
              <a:gsLst>
                <a:gs pos="0">
                  <a:srgbClr val="E58237">
                    <a:shade val="30000"/>
                    <a:satMod val="115000"/>
                  </a:srgbClr>
                </a:gs>
                <a:gs pos="50000">
                  <a:srgbClr val="E58237">
                    <a:shade val="67500"/>
                    <a:satMod val="115000"/>
                  </a:srgbClr>
                </a:gs>
                <a:gs pos="100000">
                  <a:srgbClr val="E58237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altLang="bg-BG" sz="2400" b="1" dirty="0">
                  <a:latin typeface="Arial Narrow" panose="020B0606020202030204" pitchFamily="34" charset="0"/>
                </a:rPr>
                <a:t>Дни на </a:t>
              </a:r>
              <a:r>
                <a:rPr lang="bg-BG" altLang="bg-BG" sz="2400" b="1" dirty="0" smtClean="0">
                  <a:latin typeface="Arial Narrow" panose="020B0606020202030204" pitchFamily="34" charset="0"/>
                </a:rPr>
                <a:t>успеха</a:t>
              </a:r>
              <a:endParaRPr lang="mk-MK" altLang="bg-BG" sz="2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6216" y="3041330"/>
              <a:ext cx="1584176" cy="8917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altLang="bg-BG" sz="2300" b="1" dirty="0" smtClean="0">
                  <a:latin typeface="Arial Narrow" panose="020B0606020202030204" pitchFamily="34" charset="0"/>
                </a:rPr>
                <a:t>Семинари </a:t>
              </a:r>
              <a:r>
                <a:rPr lang="mk-MK" altLang="bg-BG" sz="2300" b="1" dirty="0">
                  <a:latin typeface="Arial Narrow" panose="020B0606020202030204" pitchFamily="34" charset="0"/>
                </a:rPr>
                <a:t>и </a:t>
              </a:r>
              <a:r>
                <a:rPr lang="mk-MK" altLang="bg-BG" sz="2300" b="1" dirty="0" smtClean="0">
                  <a:latin typeface="Arial Narrow" panose="020B0606020202030204" pitchFamily="34" charset="0"/>
                </a:rPr>
                <a:t>обучения</a:t>
              </a:r>
              <a:endParaRPr lang="mk-MK" altLang="bg-BG" sz="23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06244" y="4365103"/>
              <a:ext cx="1834876" cy="173183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bg-BG" sz="2100" b="1" dirty="0" smtClean="0">
                  <a:latin typeface="Arial Narrow" panose="020B0606020202030204" pitchFamily="34" charset="0"/>
                </a:rPr>
                <a:t>Онлайн обучения, печатни материали, филми и др.</a:t>
              </a:r>
              <a:endParaRPr lang="bg-BG" sz="2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3196" y="3118208"/>
              <a:ext cx="1152128" cy="203898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altLang="bg-BG" sz="2200" b="1" dirty="0" smtClean="0">
                  <a:latin typeface="Arial Narrow" panose="020B0606020202030204" pitchFamily="34" charset="0"/>
                </a:rPr>
                <a:t>Най-важната </a:t>
              </a:r>
              <a:r>
                <a:rPr lang="mk-MK" altLang="bg-BG" sz="2200" b="1" dirty="0">
                  <a:latin typeface="Arial Narrow" panose="020B0606020202030204" pitchFamily="34" charset="0"/>
                </a:rPr>
                <a:t>част от </a:t>
              </a:r>
              <a:r>
                <a:rPr lang="mk-MK" altLang="bg-BG" sz="2200" b="1" dirty="0" smtClean="0">
                  <a:latin typeface="Arial Narrow" panose="020B0606020202030204" pitchFamily="34" charset="0"/>
                </a:rPr>
                <a:t>презен-тацията</a:t>
              </a:r>
              <a:endParaRPr lang="bg-BG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4200" y="4365104"/>
              <a:ext cx="2446560" cy="792088"/>
            </a:xfrm>
            <a:prstGeom prst="rect">
              <a:avLst/>
            </a:prstGeom>
            <a:gradFill flip="none" rotWithShape="1">
              <a:gsLst>
                <a:gs pos="0">
                  <a:srgbClr val="CC9900">
                    <a:shade val="30000"/>
                    <a:satMod val="115000"/>
                  </a:srgbClr>
                </a:gs>
                <a:gs pos="50000">
                  <a:srgbClr val="CC9900">
                    <a:shade val="67500"/>
                    <a:satMod val="115000"/>
                  </a:srgbClr>
                </a:gs>
                <a:gs pos="100000">
                  <a:srgbClr val="CC99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mk-MK" altLang="bg-BG" sz="2100" b="1" dirty="0" smtClean="0">
                  <a:latin typeface="Arial Narrow" panose="020B0606020202030204" pitchFamily="34" charset="0"/>
                </a:rPr>
                <a:t>Помощ </a:t>
              </a:r>
              <a:r>
                <a:rPr lang="mk-MK" altLang="bg-BG" sz="2100" b="1" dirty="0">
                  <a:latin typeface="Arial Narrow" panose="020B0606020202030204" pitchFamily="34" charset="0"/>
                </a:rPr>
                <a:t>от спонсора за бърз </a:t>
              </a:r>
              <a:r>
                <a:rPr lang="mk-MK" altLang="bg-BG" sz="2100" b="1" dirty="0" smtClean="0">
                  <a:latin typeface="Arial Narrow" panose="020B0606020202030204" pitchFamily="34" charset="0"/>
                </a:rPr>
                <a:t>старт</a:t>
              </a:r>
              <a:endParaRPr lang="mk-MK" altLang="bg-BG" sz="2100" b="1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7388" y="1570182"/>
            <a:ext cx="77724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mk-MK" altLang="bg-BG" sz="3600" b="1" dirty="0" smtClean="0">
                <a:solidFill>
                  <a:srgbClr val="CC9900"/>
                </a:solidFill>
                <a:latin typeface="Arial Narrow" panose="020B0606020202030204" pitchFamily="34" charset="0"/>
              </a:rPr>
              <a:t>МАРКЕТИНГОВ ПЛАН</a:t>
            </a:r>
            <a:endParaRPr lang="en-GB" altLang="bg-BG" sz="3600" b="1" dirty="0">
              <a:solidFill>
                <a:srgbClr val="CC99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0188"/>
            <a:ext cx="8207375" cy="1470025"/>
          </a:xfrm>
        </p:spPr>
        <p:txBody>
          <a:bodyPr anchor="ctr"/>
          <a:lstStyle/>
          <a:p>
            <a:r>
              <a:rPr lang="mk-MK" altLang="bg-BG" sz="4400" b="1" dirty="0">
                <a:solidFill>
                  <a:srgbClr val="333300"/>
                </a:solidFill>
                <a:latin typeface="Arial Narrow" panose="020B0606020202030204" pitchFamily="34" charset="0"/>
              </a:rPr>
              <a:t>Успешна първа презентация</a:t>
            </a:r>
            <a: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  <a:t/>
            </a:r>
            <a:br>
              <a:rPr lang="mk-MK" altLang="bg-BG" sz="3600" b="1" dirty="0">
                <a:solidFill>
                  <a:srgbClr val="333300"/>
                </a:solidFill>
                <a:latin typeface="Arial Narrow" panose="020B0606020202030204" pitchFamily="34" charset="0"/>
              </a:rPr>
            </a:b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(</a:t>
            </a:r>
            <a:r>
              <a:rPr lang="bg-BG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ПРЕДСТАВЯНЕ НА ВЪЗМОЖНОСТИТЕ</a:t>
            </a:r>
            <a:r>
              <a:rPr lang="en-US" altLang="bg-BG" sz="28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)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3361" y="5864572"/>
            <a:ext cx="41036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mk-MK" altLang="bg-BG" sz="2400" b="1" dirty="0">
                <a:solidFill>
                  <a:srgbClr val="837E39"/>
                </a:solidFill>
                <a:latin typeface="Arial Narrow" panose="020B0606020202030204" pitchFamily="34" charset="0"/>
              </a:rPr>
              <a:t>Времетраене: </a:t>
            </a:r>
            <a:r>
              <a:rPr lang="mk-MK" altLang="bg-BG" sz="2400" b="1" dirty="0" smtClean="0">
                <a:solidFill>
                  <a:srgbClr val="837E39"/>
                </a:solidFill>
                <a:latin typeface="Arial Narrow" panose="020B0606020202030204" pitchFamily="34" charset="0"/>
              </a:rPr>
              <a:t>5-10 минути</a:t>
            </a:r>
            <a:endParaRPr lang="en-GB" altLang="bg-BG" sz="2400" b="1" dirty="0">
              <a:solidFill>
                <a:srgbClr val="837E3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5769360"/>
            <a:ext cx="1360036" cy="900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483578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1688</Words>
  <Application>Microsoft Office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Times New Roman</vt:lpstr>
      <vt:lpstr>Wingdings</vt:lpstr>
      <vt:lpstr>Default Design</vt:lpstr>
      <vt:lpstr>PowerPoint Presentation</vt:lpstr>
      <vt:lpstr>Успешна първа презентация (ПРЕДСТАВЯНЕ НА ВЪЗМОЖНОСТИТЕ)</vt:lpstr>
      <vt:lpstr>PowerPoint Presentation</vt:lpstr>
      <vt:lpstr>Успешна първа презентация (ПРЕДСТАВЯНЕ НА ВЪЗМОЖНОСТИТЕ)</vt:lpstr>
      <vt:lpstr>Успешна първа презентация (ПРЕДСТАВЯНЕ НА ВЪЗМОЖНОСТИТЕ)</vt:lpstr>
      <vt:lpstr>Успешна първа презентация (ПРЕДСТАВЯНЕ НА ВЪЗМОЖНОСТИТЕ)</vt:lpstr>
      <vt:lpstr>Успешна първа презентация (ПРЕДСТАВЯНЕ НА ВЪЗМОЖНОСТИТЕ)</vt:lpstr>
    </vt:vector>
  </TitlesOfParts>
  <Company>Deployer Soft.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Успешна прва презентација</dc:title>
  <dc:creator>Dejan Brsakoski</dc:creator>
  <cp:lastModifiedBy>Denitsa Prodanova</cp:lastModifiedBy>
  <cp:revision>85</cp:revision>
  <dcterms:created xsi:type="dcterms:W3CDTF">2005-09-18T07:42:26Z</dcterms:created>
  <dcterms:modified xsi:type="dcterms:W3CDTF">2018-11-23T14:15:12Z</dcterms:modified>
</cp:coreProperties>
</file>